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371" r:id="rId2"/>
    <p:sldId id="372" r:id="rId3"/>
    <p:sldId id="284" r:id="rId4"/>
    <p:sldId id="285" r:id="rId5"/>
    <p:sldId id="286" r:id="rId6"/>
    <p:sldId id="290" r:id="rId7"/>
    <p:sldId id="291" r:id="rId8"/>
    <p:sldId id="293" r:id="rId9"/>
    <p:sldId id="294" r:id="rId10"/>
    <p:sldId id="296" r:id="rId11"/>
    <p:sldId id="298" r:id="rId12"/>
    <p:sldId id="299" r:id="rId13"/>
    <p:sldId id="300" r:id="rId14"/>
    <p:sldId id="301" r:id="rId15"/>
    <p:sldId id="373" r:id="rId16"/>
    <p:sldId id="303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7" r:id="rId28"/>
    <p:sldId id="363" r:id="rId29"/>
    <p:sldId id="364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32" r:id="rId40"/>
    <p:sldId id="333" r:id="rId41"/>
    <p:sldId id="334" r:id="rId42"/>
    <p:sldId id="335" r:id="rId43"/>
    <p:sldId id="336" r:id="rId44"/>
    <p:sldId id="337" r:id="rId45"/>
    <p:sldId id="338" r:id="rId46"/>
    <p:sldId id="339" r:id="rId47"/>
    <p:sldId id="340" r:id="rId48"/>
    <p:sldId id="341" r:id="rId49"/>
    <p:sldId id="342" r:id="rId50"/>
    <p:sldId id="343" r:id="rId51"/>
    <p:sldId id="344" r:id="rId52"/>
    <p:sldId id="349" r:id="rId53"/>
    <p:sldId id="351" r:id="rId54"/>
    <p:sldId id="352" r:id="rId55"/>
    <p:sldId id="362" r:id="rId56"/>
    <p:sldId id="365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F2B03-67A7-4359-BB64-2ADCF7FA3CCB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850F4-BAC4-4DA3-9BAB-DA184E166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445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87D80-4108-456A-9667-C43D4C21A9D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83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87D80-4108-456A-9667-C43D4C21A9D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62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87D80-4108-456A-9667-C43D4C21A9D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50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87D80-4108-456A-9667-C43D4C21A9D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285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87D80-4108-456A-9667-C43D4C21A9D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06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134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275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01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8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73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89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686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21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131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739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62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37973-6860-4E52-97DC-B992BAEC2924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3DF3F-E95A-4CCD-85EF-C235D1E67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65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9941442" cy="684854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363602" y="3531795"/>
            <a:ext cx="9144000" cy="3159391"/>
          </a:xfrm>
        </p:spPr>
        <p:txBody>
          <a:bodyPr>
            <a:normAutofit fontScale="90000"/>
          </a:bodyPr>
          <a:lstStyle/>
          <a:p>
            <a:r>
              <a:rPr lang="sr-Latn-RS" b="1" dirty="0" smtClean="0">
                <a:latin typeface="Palatino Linotype" panose="02040502050505030304" pitchFamily="18" charset="0"/>
              </a:rPr>
              <a:t>Radiation therapy techniques</a:t>
            </a:r>
            <a:br>
              <a:rPr lang="sr-Latn-RS" b="1" dirty="0" smtClean="0">
                <a:latin typeface="Palatino Linotype" panose="02040502050505030304" pitchFamily="18" charset="0"/>
              </a:rPr>
            </a:br>
            <a:r>
              <a:rPr lang="sr-Latn-RS" b="1" dirty="0">
                <a:latin typeface="Palatino Linotype" panose="02040502050505030304" pitchFamily="18" charset="0"/>
              </a:rPr>
              <a:t/>
            </a:r>
            <a:br>
              <a:rPr lang="sr-Latn-RS" b="1" dirty="0">
                <a:latin typeface="Palatino Linotype" panose="02040502050505030304" pitchFamily="18" charset="0"/>
              </a:rPr>
            </a:br>
            <a:r>
              <a:rPr lang="sr-Latn-RS" b="1" dirty="0" smtClean="0">
                <a:latin typeface="Palatino Linotype" panose="02040502050505030304" pitchFamily="18" charset="0"/>
              </a:rPr>
              <a:t/>
            </a:r>
            <a:br>
              <a:rPr lang="sr-Latn-RS" b="1" dirty="0" smtClean="0">
                <a:latin typeface="Palatino Linotype" panose="02040502050505030304" pitchFamily="18" charset="0"/>
              </a:rPr>
            </a:br>
            <a:r>
              <a:rPr lang="sr-Latn-RS" b="1" dirty="0" smtClean="0">
                <a:latin typeface="Palatino Linotype" panose="02040502050505030304" pitchFamily="18" charset="0"/>
              </a:rPr>
              <a:t/>
            </a:r>
            <a:br>
              <a:rPr lang="sr-Latn-RS" b="1" dirty="0" smtClean="0">
                <a:latin typeface="Palatino Linotype" panose="02040502050505030304" pitchFamily="18" charset="0"/>
              </a:rPr>
            </a:br>
            <a:r>
              <a:rPr lang="sr-Latn-RS" b="1" dirty="0">
                <a:latin typeface="Palatino Linotype" panose="02040502050505030304" pitchFamily="18" charset="0"/>
              </a:rPr>
              <a:t/>
            </a:r>
            <a:br>
              <a:rPr lang="sr-Latn-RS" b="1" dirty="0">
                <a:latin typeface="Palatino Linotype" panose="02040502050505030304" pitchFamily="18" charset="0"/>
              </a:rPr>
            </a:br>
            <a:r>
              <a:rPr lang="sr-Latn-RS" b="1" dirty="0">
                <a:latin typeface="Palatino Linotype" panose="02040502050505030304" pitchFamily="18" charset="0"/>
              </a:rPr>
              <a:t/>
            </a:r>
            <a:br>
              <a:rPr lang="sr-Latn-RS" b="1" dirty="0">
                <a:latin typeface="Palatino Linotype" panose="02040502050505030304" pitchFamily="18" charset="0"/>
              </a:rPr>
            </a:br>
            <a:r>
              <a:rPr lang="sr-Latn-RS" b="1" dirty="0" smtClean="0">
                <a:latin typeface="Palatino Linotype" panose="02040502050505030304" pitchFamily="18" charset="0"/>
              </a:rPr>
              <a:t/>
            </a:r>
            <a:br>
              <a:rPr lang="sr-Latn-RS" b="1" dirty="0" smtClean="0">
                <a:latin typeface="Palatino Linotype" panose="02040502050505030304" pitchFamily="18" charset="0"/>
              </a:rPr>
            </a:br>
            <a:r>
              <a:rPr lang="sr-Latn-RS" sz="3100" b="1" dirty="0" smtClean="0">
                <a:latin typeface="Palatino Linotype" panose="02040502050505030304" pitchFamily="18" charset="0"/>
              </a:rPr>
              <a:t>Assist. Prof Neda Milosavljević, MD PhD</a:t>
            </a:r>
            <a:endParaRPr lang="en-US" sz="3100" b="1" dirty="0">
              <a:latin typeface="Palatino Linotype" panose="02040502050505030304" pitchFamily="18" charset="0"/>
            </a:endParaRPr>
          </a:p>
        </p:txBody>
      </p:sp>
      <p:pic>
        <p:nvPicPr>
          <p:cNvPr id="5" name="Picture 7" descr="E:\DOKUMENTI\Nimda dokumenti\memo grb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0" r="40047" b="-5275"/>
          <a:stretch/>
        </p:blipFill>
        <p:spPr bwMode="auto">
          <a:xfrm>
            <a:off x="11332723" y="274955"/>
            <a:ext cx="762000" cy="88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85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Palatino Linotype" panose="02040502050505030304" pitchFamily="18" charset="0"/>
              </a:rPr>
              <a:t>Organs at Risk (OAR) </a:t>
            </a:r>
            <a:endParaRPr lang="en-US" sz="3600" b="1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131560" cy="43513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Palatino Linotype" panose="02040502050505030304" pitchFamily="18" charset="0"/>
              </a:rPr>
              <a:t>Healthy, surrounding tissues, whose sparing/</a:t>
            </a:r>
            <a:r>
              <a:rPr lang="en-US" sz="2000" dirty="0" err="1">
                <a:latin typeface="Palatino Linotype" panose="02040502050505030304" pitchFamily="18" charset="0"/>
              </a:rPr>
              <a:t>radiosensitivity</a:t>
            </a:r>
            <a:r>
              <a:rPr lang="en-US" sz="2000" dirty="0">
                <a:latin typeface="Palatino Linotype" panose="02040502050505030304" pitchFamily="18" charset="0"/>
              </a:rPr>
              <a:t> is taken into account when creating a radiation plan and carrying out radiotherapy </a:t>
            </a:r>
            <a:r>
              <a:rPr lang="en-US" sz="2000" dirty="0" smtClean="0">
                <a:latin typeface="Palatino Linotype" panose="02040502050505030304" pitchFamily="18" charset="0"/>
              </a:rPr>
              <a:t>treatment</a:t>
            </a:r>
            <a:endParaRPr lang="sr-Latn-RS" sz="2000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Palatino Linotype" panose="02040502050505030304" pitchFamily="18" charset="0"/>
              </a:rPr>
              <a:t>Additional </a:t>
            </a:r>
            <a:r>
              <a:rPr lang="en-US" sz="2000" dirty="0">
                <a:latin typeface="Palatino Linotype" panose="02040502050505030304" pitchFamily="18" charset="0"/>
              </a:rPr>
              <a:t>volume around OAR (PRV - Planning Risk Volume</a:t>
            </a:r>
            <a:r>
              <a:rPr lang="en-US" sz="2000" dirty="0" smtClean="0">
                <a:latin typeface="Palatino Linotype" panose="02040502050505030304" pitchFamily="18" charset="0"/>
              </a:rPr>
              <a:t>)</a:t>
            </a:r>
            <a:endParaRPr lang="sr-Latn-RS" sz="2000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Palatino Linotype" panose="02040502050505030304" pitchFamily="18" charset="0"/>
              </a:rPr>
              <a:t>A </a:t>
            </a:r>
            <a:r>
              <a:rPr lang="en-US" sz="2000" dirty="0">
                <a:latin typeface="Palatino Linotype" panose="02040502050505030304" pitchFamily="18" charset="0"/>
              </a:rPr>
              <a:t>3D model of the "virtual patient", with a volumetric representation of the geometry of the target volume and the spatial relationships of the target volume and the OAR</a:t>
            </a:r>
          </a:p>
        </p:txBody>
      </p:sp>
      <p:pic>
        <p:nvPicPr>
          <p:cNvPr id="4" name="Picture 2" descr="Imaging Advances for Target Volume Definition in Radiotherapy | SpringerLin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806" y="2310434"/>
            <a:ext cx="3686175" cy="28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936858" y="6111452"/>
            <a:ext cx="6062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1000" dirty="0" smtClean="0">
                <a:latin typeface="Palatino Linotype" panose="02040502050505030304" pitchFamily="18" charset="0"/>
              </a:rPr>
              <a:t>Icru 52.</a:t>
            </a:r>
            <a:endParaRPr lang="en-US" sz="1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29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QUANTEC Summary: Approximate Dose/Volume/Outcome Data f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370" y="97276"/>
            <a:ext cx="8541705" cy="659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80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9" b="3134"/>
          <a:stretch/>
        </p:blipFill>
        <p:spPr>
          <a:xfrm>
            <a:off x="0" y="480291"/>
            <a:ext cx="12192000" cy="5953866"/>
          </a:xfrm>
        </p:spPr>
      </p:pic>
    </p:spTree>
    <p:extLst>
      <p:ext uri="{BB962C8B-B14F-4D97-AF65-F5344CB8AC3E}">
        <p14:creationId xmlns:p14="http://schemas.microsoft.com/office/powerpoint/2010/main" val="12478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5" b="2922"/>
          <a:stretch/>
        </p:blipFill>
        <p:spPr>
          <a:xfrm>
            <a:off x="0" y="489527"/>
            <a:ext cx="12192000" cy="5997538"/>
          </a:xfrm>
        </p:spPr>
      </p:pic>
    </p:spTree>
    <p:extLst>
      <p:ext uri="{BB962C8B-B14F-4D97-AF65-F5344CB8AC3E}">
        <p14:creationId xmlns:p14="http://schemas.microsoft.com/office/powerpoint/2010/main" val="38410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0" b="3346"/>
          <a:stretch/>
        </p:blipFill>
        <p:spPr>
          <a:xfrm>
            <a:off x="0" y="471054"/>
            <a:ext cx="12192000" cy="5997537"/>
          </a:xfrm>
        </p:spPr>
      </p:pic>
    </p:spTree>
    <p:extLst>
      <p:ext uri="{BB962C8B-B14F-4D97-AF65-F5344CB8AC3E}">
        <p14:creationId xmlns:p14="http://schemas.microsoft.com/office/powerpoint/2010/main" val="403974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6600" y="708025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sr-Latn-RS" sz="2000" dirty="0" smtClean="0">
                <a:solidFill>
                  <a:schemeClr val="bg2">
                    <a:lumMod val="75000"/>
                  </a:schemeClr>
                </a:solidFill>
                <a:latin typeface="Palatino Linotype" panose="02040502050505030304" pitchFamily="18" charset="0"/>
              </a:rPr>
              <a:t>Initial diagnostic work up (pathology and diagnostics)</a:t>
            </a:r>
          </a:p>
          <a:p>
            <a:pPr>
              <a:lnSpc>
                <a:spcPct val="150000"/>
              </a:lnSpc>
            </a:pPr>
            <a:r>
              <a:rPr lang="sr-Latn-RS" sz="2000" dirty="0" smtClean="0">
                <a:solidFill>
                  <a:schemeClr val="bg2">
                    <a:lumMod val="75000"/>
                  </a:schemeClr>
                </a:solidFill>
                <a:latin typeface="Palatino Linotype" panose="02040502050505030304" pitchFamily="18" charset="0"/>
              </a:rPr>
              <a:t>Disease staging and disease characterization (e.g. Tumor molecular profile) </a:t>
            </a:r>
          </a:p>
          <a:p>
            <a:pPr>
              <a:lnSpc>
                <a:spcPct val="150000"/>
              </a:lnSpc>
            </a:pPr>
            <a:r>
              <a:rPr lang="sr-Latn-RS" sz="2000" dirty="0" smtClean="0">
                <a:solidFill>
                  <a:schemeClr val="bg2">
                    <a:lumMod val="75000"/>
                  </a:schemeClr>
                </a:solidFill>
                <a:latin typeface="Palatino Linotype" panose="02040502050505030304" pitchFamily="18" charset="0"/>
              </a:rPr>
              <a:t>Multidisciplinary oncology team – treatment decision</a:t>
            </a:r>
          </a:p>
          <a:p>
            <a:pPr>
              <a:lnSpc>
                <a:spcPct val="150000"/>
              </a:lnSpc>
            </a:pPr>
            <a:r>
              <a:rPr lang="sr-Latn-RS" sz="2000" dirty="0" smtClean="0">
                <a:latin typeface="Palatino Linotype" panose="02040502050505030304" pitchFamily="18" charset="0"/>
              </a:rPr>
              <a:t>Initial exam, informed decision and patient consent</a:t>
            </a:r>
          </a:p>
          <a:p>
            <a:pPr>
              <a:lnSpc>
                <a:spcPct val="150000"/>
              </a:lnSpc>
            </a:pPr>
            <a:r>
              <a:rPr lang="sr-Latn-RS" sz="2000" dirty="0" smtClean="0">
                <a:latin typeface="Palatino Linotype" panose="02040502050505030304" pitchFamily="18" charset="0"/>
              </a:rPr>
              <a:t>Positioning and immobilisation</a:t>
            </a:r>
          </a:p>
          <a:p>
            <a:pPr>
              <a:lnSpc>
                <a:spcPct val="150000"/>
              </a:lnSpc>
            </a:pPr>
            <a:r>
              <a:rPr lang="sr-Latn-RS" sz="2000" dirty="0" smtClean="0">
                <a:latin typeface="Palatino Linotype" panose="02040502050505030304" pitchFamily="18" charset="0"/>
              </a:rPr>
              <a:t>CT/MRI simulation</a:t>
            </a:r>
          </a:p>
          <a:p>
            <a:pPr>
              <a:lnSpc>
                <a:spcPct val="150000"/>
              </a:lnSpc>
            </a:pPr>
            <a:r>
              <a:rPr lang="sr-Latn-RS" sz="2000" dirty="0" smtClean="0">
                <a:latin typeface="Palatino Linotype" panose="02040502050505030304" pitchFamily="18" charset="0"/>
              </a:rPr>
              <a:t>Radiotherapy planning (radiation oncologist + medical phycisist)</a:t>
            </a:r>
          </a:p>
          <a:p>
            <a:pPr>
              <a:lnSpc>
                <a:spcPct val="150000"/>
              </a:lnSpc>
            </a:pPr>
            <a:r>
              <a:rPr lang="sr-Latn-RS" sz="2000" dirty="0" smtClean="0">
                <a:latin typeface="Palatino Linotype" panose="02040502050505030304" pitchFamily="18" charset="0"/>
              </a:rPr>
              <a:t>Radiotherapy treatment (with weekly check-up)</a:t>
            </a:r>
          </a:p>
          <a:p>
            <a:pPr>
              <a:lnSpc>
                <a:spcPct val="150000"/>
              </a:lnSpc>
            </a:pPr>
            <a:r>
              <a:rPr lang="sr-Latn-RS" sz="2000" dirty="0" smtClean="0">
                <a:latin typeface="Palatino Linotype" panose="02040502050505030304" pitchFamily="18" charset="0"/>
              </a:rPr>
              <a:t>Follow up</a:t>
            </a:r>
          </a:p>
          <a:p>
            <a:pPr>
              <a:lnSpc>
                <a:spcPct val="150000"/>
              </a:lnSpc>
            </a:pPr>
            <a:endParaRPr lang="sr-Latn-RS" sz="2000" dirty="0" smtClean="0"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</a:pPr>
            <a:endParaRPr lang="en-US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202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654040" cy="1325563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Palatino Linotype" panose="02040502050505030304" pitchFamily="18" charset="0"/>
              </a:rPr>
              <a:t>POSITIONING </a:t>
            </a:r>
            <a:r>
              <a:rPr lang="sr-Latn-RS" sz="3200" b="1" dirty="0" smtClean="0">
                <a:latin typeface="Palatino Linotype" panose="02040502050505030304" pitchFamily="18" charset="0"/>
              </a:rPr>
              <a:t/>
            </a:r>
            <a:br>
              <a:rPr lang="sr-Latn-RS" sz="3200" b="1" dirty="0" smtClean="0">
                <a:latin typeface="Palatino Linotype" panose="02040502050505030304" pitchFamily="18" charset="0"/>
              </a:rPr>
            </a:br>
            <a:r>
              <a:rPr lang="en-US" sz="3200" b="1" dirty="0" smtClean="0">
                <a:latin typeface="Palatino Linotype" panose="02040502050505030304" pitchFamily="18" charset="0"/>
              </a:rPr>
              <a:t>AND </a:t>
            </a:r>
            <a:r>
              <a:rPr lang="sr-Latn-RS" sz="3200" b="1" dirty="0" smtClean="0">
                <a:latin typeface="Palatino Linotype" panose="02040502050505030304" pitchFamily="18" charset="0"/>
              </a:rPr>
              <a:t/>
            </a:r>
            <a:br>
              <a:rPr lang="sr-Latn-RS" sz="3200" b="1" dirty="0" smtClean="0">
                <a:latin typeface="Palatino Linotype" panose="02040502050505030304" pitchFamily="18" charset="0"/>
              </a:rPr>
            </a:br>
            <a:r>
              <a:rPr lang="en-US" sz="3200" b="1" dirty="0" smtClean="0">
                <a:latin typeface="Palatino Linotype" panose="02040502050505030304" pitchFamily="18" charset="0"/>
              </a:rPr>
              <a:t>IMMOBILIZATION</a:t>
            </a:r>
            <a:endParaRPr lang="en-US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318" y="4242031"/>
            <a:ext cx="3668493" cy="1886989"/>
          </a:xfrm>
          <a:prstGeom prst="rect">
            <a:avLst/>
          </a:prstGeom>
        </p:spPr>
      </p:pic>
      <p:sp>
        <p:nvSpPr>
          <p:cNvPr id="5" name="AutoShape 2" descr="Immobilization and simulation | Radiology Ke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0" y="365125"/>
            <a:ext cx="2551131" cy="2763726"/>
          </a:xfrm>
          <a:prstGeom prst="rect">
            <a:avLst/>
          </a:prstGeom>
        </p:spPr>
      </p:pic>
      <p:sp>
        <p:nvSpPr>
          <p:cNvPr id="7" name="AutoShape 4" descr="Dosimetric Effects of Head and Neck Immobilization Devices on Multi-field  Intensity Modulated Radiation Therapy for Nasopharyngeal Carcinom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325259"/>
            <a:ext cx="6131068" cy="445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1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z="3600" dirty="0">
                <a:latin typeface="Palatino Linotype" panose="02040502050505030304" pitchFamily="18" charset="0"/>
              </a:rPr>
              <a:t>Three-dimensional conformal radiation, </a:t>
            </a:r>
            <a:r>
              <a:rPr lang="en-US" sz="3600" dirty="0" smtClean="0">
                <a:latin typeface="Palatino Linotype" panose="02040502050505030304" pitchFamily="18" charset="0"/>
              </a:rPr>
              <a:t>3D-CRT</a:t>
            </a:r>
            <a:endParaRPr 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000" dirty="0" smtClean="0">
                <a:latin typeface="Palatino Linotype" panose="02040502050505030304" pitchFamily="18" charset="0"/>
              </a:rPr>
              <a:t>B</a:t>
            </a:r>
            <a:r>
              <a:rPr lang="en-US" sz="2000" dirty="0" err="1" smtClean="0">
                <a:latin typeface="Palatino Linotype" panose="02040502050505030304" pitchFamily="18" charset="0"/>
              </a:rPr>
              <a:t>ecame</a:t>
            </a:r>
            <a:r>
              <a:rPr lang="en-US" sz="2000" dirty="0" smtClean="0">
                <a:latin typeface="Palatino Linotype" panose="02040502050505030304" pitchFamily="18" charset="0"/>
              </a:rPr>
              <a:t> </a:t>
            </a:r>
            <a:r>
              <a:rPr lang="en-US" sz="2000" dirty="0">
                <a:latin typeface="Palatino Linotype" panose="02040502050505030304" pitchFamily="18" charset="0"/>
              </a:rPr>
              <a:t>widely used in the </a:t>
            </a:r>
            <a:r>
              <a:rPr lang="en-US" sz="2000" dirty="0" smtClean="0">
                <a:latin typeface="Palatino Linotype" panose="02040502050505030304" pitchFamily="18" charset="0"/>
              </a:rPr>
              <a:t>1970s-80s</a:t>
            </a:r>
            <a:endParaRPr lang="sr-Latn-RS" sz="2000" dirty="0" smtClean="0">
              <a:latin typeface="Palatino Linotype" panose="02040502050505030304" pitchFamily="18" charset="0"/>
            </a:endParaRPr>
          </a:p>
          <a:p>
            <a:r>
              <a:rPr lang="en-US" sz="2000" dirty="0">
                <a:latin typeface="Palatino Linotype" panose="02040502050505030304" pitchFamily="18" charset="0"/>
              </a:rPr>
              <a:t>CT-guided therapy allows the tumor and normal organs shape and size to be defined in three </a:t>
            </a:r>
            <a:r>
              <a:rPr lang="en-US" sz="2000" dirty="0" smtClean="0">
                <a:latin typeface="Palatino Linotype" panose="02040502050505030304" pitchFamily="18" charset="0"/>
              </a:rPr>
              <a:t>dimensions</a:t>
            </a:r>
            <a:endParaRPr lang="sr-Latn-RS" sz="2000" dirty="0" smtClean="0">
              <a:latin typeface="Palatino Linotype" panose="02040502050505030304" pitchFamily="18" charset="0"/>
            </a:endParaRPr>
          </a:p>
          <a:p>
            <a:r>
              <a:rPr lang="en-US" sz="2000" dirty="0">
                <a:latin typeface="Palatino Linotype" panose="02040502050505030304" pitchFamily="18" charset="0"/>
              </a:rPr>
              <a:t>delivery of radiation to a three-dimensional volume using appropriate imaging studies and computer </a:t>
            </a:r>
            <a:r>
              <a:rPr lang="en-US" sz="2000" dirty="0" smtClean="0">
                <a:latin typeface="Palatino Linotype" panose="02040502050505030304" pitchFamily="18" charset="0"/>
              </a:rPr>
              <a:t>software</a:t>
            </a:r>
            <a:endParaRPr lang="sr-Latn-RS" sz="2000" dirty="0" smtClean="0">
              <a:latin typeface="Palatino Linotype" panose="02040502050505030304" pitchFamily="18" charset="0"/>
            </a:endParaRPr>
          </a:p>
          <a:p>
            <a:r>
              <a:rPr lang="sr-Latn-RS" sz="2000" dirty="0" smtClean="0">
                <a:latin typeface="Palatino Linotype" panose="02040502050505030304" pitchFamily="18" charset="0"/>
              </a:rPr>
              <a:t>D</a:t>
            </a:r>
            <a:r>
              <a:rPr lang="en-US" sz="2000" dirty="0" err="1" smtClean="0">
                <a:latin typeface="Palatino Linotype" panose="02040502050505030304" pitchFamily="18" charset="0"/>
              </a:rPr>
              <a:t>ecreases</a:t>
            </a:r>
            <a:r>
              <a:rPr lang="en-US" sz="2000" dirty="0" smtClean="0">
                <a:latin typeface="Palatino Linotype" panose="02040502050505030304" pitchFamily="18" charset="0"/>
              </a:rPr>
              <a:t> </a:t>
            </a:r>
            <a:r>
              <a:rPr lang="en-US" sz="2000" dirty="0">
                <a:latin typeface="Palatino Linotype" panose="02040502050505030304" pitchFamily="18" charset="0"/>
              </a:rPr>
              <a:t>the treatment margins and minimizes the volume of normal tissue receiving a clinically significant radiation </a:t>
            </a:r>
            <a:r>
              <a:rPr lang="en-US" sz="2000" dirty="0" smtClean="0">
                <a:latin typeface="Palatino Linotype" panose="02040502050505030304" pitchFamily="18" charset="0"/>
              </a:rPr>
              <a:t>dose</a:t>
            </a:r>
            <a:endParaRPr lang="sr-Latn-RS" sz="2000" dirty="0" smtClean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2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7" b="3134"/>
          <a:stretch/>
        </p:blipFill>
        <p:spPr>
          <a:xfrm>
            <a:off x="0" y="365125"/>
            <a:ext cx="12192000" cy="5968422"/>
          </a:xfrm>
        </p:spPr>
      </p:pic>
    </p:spTree>
    <p:extLst>
      <p:ext uri="{BB962C8B-B14F-4D97-AF65-F5344CB8AC3E}">
        <p14:creationId xmlns:p14="http://schemas.microsoft.com/office/powerpoint/2010/main" val="417487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5"/>
          <a:stretch/>
        </p:blipFill>
        <p:spPr>
          <a:xfrm>
            <a:off x="705479" y="0"/>
            <a:ext cx="10999699" cy="6858000"/>
          </a:xfrm>
        </p:spPr>
      </p:pic>
      <p:sp>
        <p:nvSpPr>
          <p:cNvPr id="4" name="Rectangle 3"/>
          <p:cNvSpPr/>
          <p:nvPr/>
        </p:nvSpPr>
        <p:spPr>
          <a:xfrm>
            <a:off x="5743467" y="3244334"/>
            <a:ext cx="705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vera2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12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4000" dirty="0" smtClean="0">
                <a:latin typeface="Palatino Linotype" panose="02040502050505030304" pitchFamily="18" charset="0"/>
              </a:rPr>
              <a:t>Radiotherapy treatment can be perform as:</a:t>
            </a:r>
            <a:r>
              <a:rPr lang="en-US" sz="4000" dirty="0" smtClean="0">
                <a:latin typeface="Palatino Linotype" panose="02040502050505030304" pitchFamily="18" charset="0"/>
              </a:rPr>
              <a:t> </a:t>
            </a:r>
            <a:endParaRPr lang="en-US" sz="40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Palatino Linotype" panose="02040502050505030304" pitchFamily="18" charset="0"/>
              </a:rPr>
              <a:t>Brachytherapy (</a:t>
            </a:r>
            <a:r>
              <a:rPr lang="en-US" sz="2400" dirty="0">
                <a:latin typeface="Palatino Linotype" panose="02040502050505030304" pitchFamily="18" charset="0"/>
              </a:rPr>
              <a:t>direct or close contact with the radiation </a:t>
            </a:r>
            <a:r>
              <a:rPr lang="en-US" sz="2400" dirty="0" smtClean="0">
                <a:latin typeface="Palatino Linotype" panose="02040502050505030304" pitchFamily="18" charset="0"/>
              </a:rPr>
              <a:t>source</a:t>
            </a:r>
            <a:r>
              <a:rPr lang="sr-Latn-RS" sz="2400" dirty="0" smtClean="0">
                <a:latin typeface="Palatino Linotype" panose="02040502050505030304" pitchFamily="18" charset="0"/>
              </a:rPr>
              <a:t>)</a:t>
            </a:r>
          </a:p>
          <a:p>
            <a:r>
              <a:rPr lang="sr-Latn-RS" sz="2400" dirty="0" smtClean="0">
                <a:latin typeface="Palatino Linotype" panose="02040502050505030304" pitchFamily="18" charset="0"/>
              </a:rPr>
              <a:t>External beam radiotherapy (EBRT) (distance beetwen patient and radiation source – ’’source-skin distance, SSD’’).</a:t>
            </a:r>
          </a:p>
        </p:txBody>
      </p:sp>
    </p:spTree>
    <p:extLst>
      <p:ext uri="{BB962C8B-B14F-4D97-AF65-F5344CB8AC3E}">
        <p14:creationId xmlns:p14="http://schemas.microsoft.com/office/powerpoint/2010/main" val="129226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9" b="3134"/>
          <a:stretch/>
        </p:blipFill>
        <p:spPr>
          <a:xfrm>
            <a:off x="0" y="480291"/>
            <a:ext cx="12192000" cy="5953866"/>
          </a:xfrm>
        </p:spPr>
      </p:pic>
    </p:spTree>
    <p:extLst>
      <p:ext uri="{BB962C8B-B14F-4D97-AF65-F5344CB8AC3E}">
        <p14:creationId xmlns:p14="http://schemas.microsoft.com/office/powerpoint/2010/main" val="284460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5" b="2922"/>
          <a:stretch/>
        </p:blipFill>
        <p:spPr>
          <a:xfrm>
            <a:off x="0" y="365125"/>
            <a:ext cx="12192000" cy="5997538"/>
          </a:xfrm>
        </p:spPr>
      </p:pic>
    </p:spTree>
    <p:extLst>
      <p:ext uri="{BB962C8B-B14F-4D97-AF65-F5344CB8AC3E}">
        <p14:creationId xmlns:p14="http://schemas.microsoft.com/office/powerpoint/2010/main" val="421667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5" b="2922"/>
          <a:stretch/>
        </p:blipFill>
        <p:spPr>
          <a:xfrm>
            <a:off x="0" y="489527"/>
            <a:ext cx="12192000" cy="5997538"/>
          </a:xfrm>
        </p:spPr>
      </p:pic>
    </p:spTree>
    <p:extLst>
      <p:ext uri="{BB962C8B-B14F-4D97-AF65-F5344CB8AC3E}">
        <p14:creationId xmlns:p14="http://schemas.microsoft.com/office/powerpoint/2010/main" val="30864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0" b="3346"/>
          <a:stretch/>
        </p:blipFill>
        <p:spPr>
          <a:xfrm>
            <a:off x="0" y="471054"/>
            <a:ext cx="12192000" cy="5997537"/>
          </a:xfrm>
        </p:spPr>
      </p:pic>
    </p:spTree>
    <p:extLst>
      <p:ext uri="{BB962C8B-B14F-4D97-AF65-F5344CB8AC3E}">
        <p14:creationId xmlns:p14="http://schemas.microsoft.com/office/powerpoint/2010/main" val="288529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5" b="2710"/>
          <a:stretch/>
        </p:blipFill>
        <p:spPr>
          <a:xfrm>
            <a:off x="0" y="365125"/>
            <a:ext cx="12192000" cy="6012096"/>
          </a:xfrm>
        </p:spPr>
      </p:pic>
    </p:spTree>
    <p:extLst>
      <p:ext uri="{BB962C8B-B14F-4D97-AF65-F5344CB8AC3E}">
        <p14:creationId xmlns:p14="http://schemas.microsoft.com/office/powerpoint/2010/main" val="348476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654" y="1825625"/>
            <a:ext cx="4946692" cy="43513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9"/>
          <a:stretch/>
        </p:blipFill>
        <p:spPr>
          <a:xfrm>
            <a:off x="0" y="790575"/>
            <a:ext cx="12192000" cy="546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7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026400" y="1690688"/>
            <a:ext cx="2022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 smtClean="0">
                <a:solidFill>
                  <a:schemeClr val="bg1"/>
                </a:solidFill>
              </a:rPr>
              <a:t>TD 64 Gy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1" b="2922"/>
          <a:stretch/>
        </p:blipFill>
        <p:spPr>
          <a:xfrm>
            <a:off x="0" y="221673"/>
            <a:ext cx="12192000" cy="634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1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Palatino Linotype" panose="02040502050505030304" pitchFamily="18" charset="0"/>
              </a:rPr>
              <a:t>INTENSITY MODULATED RADIATION THERAPY - IMRT</a:t>
            </a:r>
            <a:br>
              <a:rPr lang="en-US" sz="3600" dirty="0" smtClean="0">
                <a:latin typeface="Palatino Linotype" panose="02040502050505030304" pitchFamily="18" charset="0"/>
              </a:rPr>
            </a:br>
            <a:endParaRPr 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delivers radiation </a:t>
            </a:r>
            <a:r>
              <a:rPr lang="en-US" sz="2400" dirty="0" smtClean="0">
                <a:latin typeface="Palatino Linotype" panose="02040502050505030304" pitchFamily="18" charset="0"/>
              </a:rPr>
              <a:t>precisely </a:t>
            </a:r>
            <a:r>
              <a:rPr lang="en-US" sz="2400" dirty="0">
                <a:latin typeface="Palatino Linotype" panose="02040502050505030304" pitchFamily="18" charset="0"/>
              </a:rPr>
              <a:t>to the </a:t>
            </a:r>
            <a:r>
              <a:rPr lang="en-US" sz="2400" dirty="0" smtClean="0">
                <a:latin typeface="Palatino Linotype" panose="02040502050505030304" pitchFamily="18" charset="0"/>
              </a:rPr>
              <a:t>target volume while </a:t>
            </a:r>
            <a:r>
              <a:rPr lang="en-US" sz="2400" dirty="0">
                <a:latin typeface="Palatino Linotype" panose="02040502050505030304" pitchFamily="18" charset="0"/>
              </a:rPr>
              <a:t>relatively sparing the surrounding normal </a:t>
            </a:r>
            <a:r>
              <a:rPr lang="en-US" sz="2400" dirty="0" smtClean="0">
                <a:latin typeface="Palatino Linotype" panose="02040502050505030304" pitchFamily="18" charset="0"/>
              </a:rPr>
              <a:t>tissues</a:t>
            </a:r>
          </a:p>
          <a:p>
            <a:r>
              <a:rPr lang="en-US" sz="2400" dirty="0" smtClean="0">
                <a:latin typeface="Palatino Linotype" panose="02040502050505030304" pitchFamily="18" charset="0"/>
              </a:rPr>
              <a:t>inverse </a:t>
            </a:r>
            <a:r>
              <a:rPr lang="en-US" sz="2400" dirty="0">
                <a:latin typeface="Palatino Linotype" panose="02040502050505030304" pitchFamily="18" charset="0"/>
              </a:rPr>
              <a:t>planning and computer-controlled radiation </a:t>
            </a:r>
            <a:r>
              <a:rPr lang="en-US" sz="2400" dirty="0" smtClean="0">
                <a:latin typeface="Palatino Linotype" panose="02040502050505030304" pitchFamily="18" charset="0"/>
              </a:rPr>
              <a:t>and </a:t>
            </a:r>
            <a:r>
              <a:rPr lang="en-US" sz="2400" dirty="0">
                <a:latin typeface="Palatino Linotype" panose="02040502050505030304" pitchFamily="18" charset="0"/>
              </a:rPr>
              <a:t>normal tissue </a:t>
            </a:r>
            <a:r>
              <a:rPr lang="en-US" sz="2400" dirty="0" smtClean="0">
                <a:latin typeface="Palatino Linotype" panose="02040502050505030304" pitchFamily="18" charset="0"/>
              </a:rPr>
              <a:t>avoidance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ability to create multiple targets and multiple avoidance structures, to treat different targets simultaneously to different </a:t>
            </a:r>
            <a:r>
              <a:rPr lang="en-US" sz="2400" dirty="0" smtClean="0">
                <a:latin typeface="Palatino Linotype" panose="02040502050505030304" pitchFamily="18" charset="0"/>
              </a:rPr>
              <a:t>doses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minimize acute </a:t>
            </a:r>
            <a:r>
              <a:rPr lang="en-US" sz="2400" dirty="0" smtClean="0">
                <a:latin typeface="Palatino Linotype" panose="02040502050505030304" pitchFamily="18" charset="0"/>
              </a:rPr>
              <a:t>treatment-related toxicity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d</a:t>
            </a:r>
            <a:r>
              <a:rPr lang="en-US" sz="2400" dirty="0" smtClean="0">
                <a:latin typeface="Palatino Linotype" panose="02040502050505030304" pitchFamily="18" charset="0"/>
              </a:rPr>
              <a:t>ose escalation  =  improved </a:t>
            </a:r>
            <a:r>
              <a:rPr lang="en-US" sz="2400" dirty="0">
                <a:latin typeface="Palatino Linotype" panose="02040502050505030304" pitchFamily="18" charset="0"/>
              </a:rPr>
              <a:t>local tumor </a:t>
            </a:r>
            <a:r>
              <a:rPr lang="en-US" sz="2400" dirty="0" smtClean="0">
                <a:latin typeface="Palatino Linotype" panose="02040502050505030304" pitchFamily="18" charset="0"/>
              </a:rPr>
              <a:t>control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accelerated fractionation scheme </a:t>
            </a:r>
            <a:r>
              <a:rPr lang="en-US" sz="2400" dirty="0" smtClean="0">
                <a:latin typeface="Palatino Linotype" panose="02040502050505030304" pitchFamily="18" charset="0"/>
              </a:rPr>
              <a:t>- simultaneous integrated boost (SIB)</a:t>
            </a:r>
          </a:p>
          <a:p>
            <a:r>
              <a:rPr lang="en-US" sz="2400" dirty="0" smtClean="0">
                <a:latin typeface="Palatino Linotype" panose="02040502050505030304" pitchFamily="18" charset="0"/>
              </a:rPr>
              <a:t>shortening </a:t>
            </a:r>
            <a:r>
              <a:rPr lang="en-US" sz="2400" dirty="0">
                <a:latin typeface="Palatino Linotype" panose="02040502050505030304" pitchFamily="18" charset="0"/>
              </a:rPr>
              <a:t>the overall treatment time</a:t>
            </a:r>
            <a:endParaRPr lang="en-US" sz="2400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sz="2400" dirty="0" smtClean="0">
              <a:latin typeface="Palatino Linotype" panose="02040502050505030304" pitchFamily="18" charset="0"/>
            </a:endParaRPr>
          </a:p>
          <a:p>
            <a:endParaRPr lang="en-US" sz="2400" dirty="0" smtClean="0">
              <a:latin typeface="Palatino Linotype" panose="02040502050505030304" pitchFamily="18" charset="0"/>
            </a:endParaRPr>
          </a:p>
          <a:p>
            <a:endParaRPr lang="en-US" sz="2400" dirty="0" smtClean="0">
              <a:latin typeface="Palatino Linotype" panose="02040502050505030304" pitchFamily="18" charset="0"/>
            </a:endParaRPr>
          </a:p>
          <a:p>
            <a:endParaRPr lang="en-US" sz="2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68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AutoShape 2" descr="https://apis.mail.yahoo.com/ws/v3/mailboxes/@.id==VjN-ZosPHoq3l7a4tDgTUWqO86lSbqoYb3vbhl3TfAmqgzTOaRUR2lpn3ICQfwDavz4IwWtxhLlPyvIPYoL72vCpxQ/messages/@.id==ACACJlAY-szVYvzqDAe8eKVmjaw/content/parts/@.id==4/thumbnail?appid=YMailNorri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315" y="1027906"/>
            <a:ext cx="10961370" cy="496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7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9" y="137160"/>
            <a:ext cx="12006262" cy="52692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92869" y="5634331"/>
            <a:ext cx="12006262" cy="101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36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4000" dirty="0" smtClean="0">
                <a:latin typeface="Palatino Linotype" panose="02040502050505030304" pitchFamily="18" charset="0"/>
              </a:rPr>
              <a:t>Linear accelerators (LINAC)</a:t>
            </a:r>
            <a:endParaRPr lang="en-US" sz="40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5625"/>
            <a:ext cx="67564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latin typeface="Palatino Linotype" panose="02040502050505030304" pitchFamily="18" charset="0"/>
              </a:rPr>
              <a:t>Kilovoltage</a:t>
            </a:r>
            <a:r>
              <a:rPr lang="en-US" sz="2000" dirty="0">
                <a:latin typeface="Palatino Linotype" panose="02040502050505030304" pitchFamily="18" charset="0"/>
              </a:rPr>
              <a:t> x-ray beam therapy– </a:t>
            </a:r>
            <a:r>
              <a:rPr lang="sr-Latn-RS" sz="2000" dirty="0" smtClean="0">
                <a:latin typeface="Palatino Linotype" panose="02040502050505030304" pitchFamily="18" charset="0"/>
              </a:rPr>
              <a:t>energy </a:t>
            </a:r>
            <a:r>
              <a:rPr lang="en-US" sz="2000" dirty="0" smtClean="0">
                <a:latin typeface="Palatino Linotype" panose="02040502050505030304" pitchFamily="18" charset="0"/>
              </a:rPr>
              <a:t>&lt; 500 kV.</a:t>
            </a:r>
          </a:p>
          <a:p>
            <a:pPr lvl="1">
              <a:lnSpc>
                <a:spcPct val="150000"/>
              </a:lnSpc>
            </a:pPr>
            <a:r>
              <a:rPr lang="en-US" sz="1600" dirty="0">
                <a:latin typeface="Palatino Linotype" panose="02040502050505030304" pitchFamily="18" charset="0"/>
              </a:rPr>
              <a:t>typically only used for superficial irradiation of skin cancer and for intra-operative RT (IORT)</a:t>
            </a:r>
            <a:endParaRPr lang="sr-Latn-RS" sz="1600" dirty="0"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latin typeface="Palatino Linotype" panose="02040502050505030304" pitchFamily="18" charset="0"/>
              </a:rPr>
              <a:t>Megavoltage </a:t>
            </a:r>
            <a:r>
              <a:rPr lang="en-US" sz="2000" dirty="0" smtClean="0">
                <a:latin typeface="Palatino Linotype" panose="02040502050505030304" pitchFamily="18" charset="0"/>
              </a:rPr>
              <a:t>X-rays</a:t>
            </a:r>
            <a:r>
              <a:rPr lang="sr-Latn-RS" sz="2000" dirty="0" smtClean="0">
                <a:latin typeface="Palatino Linotype" panose="02040502050505030304" pitchFamily="18" charset="0"/>
              </a:rPr>
              <a:t> service/unit – energy </a:t>
            </a:r>
            <a:r>
              <a:rPr lang="en-US" sz="2000" dirty="0" smtClean="0">
                <a:latin typeface="Palatino Linotype" panose="02040502050505030304" pitchFamily="18" charset="0"/>
              </a:rPr>
              <a:t>&gt; 1MV</a:t>
            </a:r>
            <a:r>
              <a:rPr lang="sr-Latn-RS" sz="2000" dirty="0" smtClean="0">
                <a:latin typeface="Palatino Linotype" panose="02040502050505030304" pitchFamily="18" charset="0"/>
              </a:rPr>
              <a:t> (tipically 4-25 MeV)</a:t>
            </a:r>
            <a:endParaRPr lang="en-US" sz="2000" dirty="0" smtClean="0">
              <a:latin typeface="Palatino Linotype" panose="0204050205050503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414" r="6617"/>
          <a:stretch/>
        </p:blipFill>
        <p:spPr>
          <a:xfrm>
            <a:off x="7223760" y="2366963"/>
            <a:ext cx="4968240" cy="449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2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3600" dirty="0" smtClean="0">
                <a:latin typeface="Palatino Linotype" panose="02040502050505030304" pitchFamily="18" charset="0"/>
              </a:rPr>
              <a:t>Volumetric Modulated Arc Therapy, VMAT</a:t>
            </a:r>
            <a:endParaRPr 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  <a:defRPr/>
            </a:pPr>
            <a:r>
              <a:rPr lang="en-US" sz="2000" dirty="0">
                <a:latin typeface="Palatino Linotype" panose="02040502050505030304" pitchFamily="18" charset="0"/>
              </a:rPr>
              <a:t>highly conformal dose distributions with improved target volume coverage and sparing of normal tissues compared with conventional radiotherapy </a:t>
            </a:r>
            <a:r>
              <a:rPr lang="en-US" sz="2000" dirty="0" smtClean="0">
                <a:latin typeface="Palatino Linotype" panose="02040502050505030304" pitchFamily="18" charset="0"/>
              </a:rPr>
              <a:t>techniques</a:t>
            </a:r>
          </a:p>
          <a:p>
            <a:pPr>
              <a:lnSpc>
                <a:spcPct val="200000"/>
              </a:lnSpc>
              <a:spcBef>
                <a:spcPts val="0"/>
              </a:spcBef>
              <a:defRPr/>
            </a:pPr>
            <a:r>
              <a:rPr lang="en-US" sz="2000" dirty="0" smtClean="0">
                <a:latin typeface="Palatino Linotype" panose="02040502050505030304" pitchFamily="18" charset="0"/>
              </a:rPr>
              <a:t>reduced </a:t>
            </a:r>
            <a:r>
              <a:rPr lang="en-US" sz="2000" dirty="0">
                <a:latin typeface="Palatino Linotype" panose="02040502050505030304" pitchFamily="18" charset="0"/>
              </a:rPr>
              <a:t>treatment delivery time compared with </a:t>
            </a:r>
            <a:r>
              <a:rPr lang="en-US" sz="2000" dirty="0" smtClean="0">
                <a:latin typeface="Palatino Linotype" panose="02040502050505030304" pitchFamily="18" charset="0"/>
              </a:rPr>
              <a:t>IMRT</a:t>
            </a:r>
          </a:p>
          <a:p>
            <a:pPr>
              <a:lnSpc>
                <a:spcPct val="200000"/>
              </a:lnSpc>
              <a:spcBef>
                <a:spcPts val="0"/>
              </a:spcBef>
              <a:defRPr/>
            </a:pPr>
            <a:r>
              <a:rPr lang="en-US" sz="2000" dirty="0">
                <a:latin typeface="Palatino Linotype" panose="02040502050505030304" pitchFamily="18" charset="0"/>
              </a:rPr>
              <a:t>allowed the simultaneous variation of three parameters during treatment </a:t>
            </a:r>
            <a:r>
              <a:rPr lang="en-US" sz="2000" dirty="0" smtClean="0">
                <a:latin typeface="Palatino Linotype" panose="02040502050505030304" pitchFamily="18" charset="0"/>
              </a:rPr>
              <a:t>delivery: </a:t>
            </a:r>
            <a:r>
              <a:rPr lang="en-US" sz="2000" dirty="0">
                <a:latin typeface="Palatino Linotype" panose="02040502050505030304" pitchFamily="18" charset="0"/>
              </a:rPr>
              <a:t>gantry rotation speed, treatment aperture shape via movement of MLC leaves and dose </a:t>
            </a:r>
            <a:r>
              <a:rPr lang="en-US" sz="2000" dirty="0" smtClean="0">
                <a:latin typeface="Palatino Linotype" panose="02040502050505030304" pitchFamily="18" charset="0"/>
              </a:rPr>
              <a:t>rate</a:t>
            </a:r>
            <a:endParaRPr lang="en-US" sz="2000" dirty="0">
              <a:latin typeface="Palatino Linotype" panose="02040502050505030304" pitchFamily="18" charset="0"/>
            </a:endParaRPr>
          </a:p>
          <a:p>
            <a:pPr>
              <a:lnSpc>
                <a:spcPct val="200000"/>
              </a:lnSpc>
              <a:spcBef>
                <a:spcPts val="0"/>
              </a:spcBef>
              <a:defRPr/>
            </a:pPr>
            <a:r>
              <a:rPr lang="en-US" sz="2000" dirty="0" smtClean="0">
                <a:latin typeface="Palatino Linotype" panose="02040502050505030304" pitchFamily="18" charset="0"/>
              </a:rPr>
              <a:t>OAR sparing?</a:t>
            </a:r>
            <a:endParaRPr lang="en-US" sz="2000" dirty="0">
              <a:latin typeface="Palatino Linotype" panose="02040502050505030304" pitchFamily="18" charset="0"/>
            </a:endParaRPr>
          </a:p>
          <a:p>
            <a:endParaRPr lang="sr-Latn-RS" sz="2000" dirty="0" smtClean="0">
              <a:latin typeface="Palatino Linotype" panose="02040502050505030304" pitchFamily="18" charset="0"/>
            </a:endParaRPr>
          </a:p>
          <a:p>
            <a:endParaRPr lang="en-US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66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7" b="2325"/>
          <a:stretch/>
        </p:blipFill>
        <p:spPr>
          <a:xfrm>
            <a:off x="0" y="627321"/>
            <a:ext cx="12192000" cy="6071192"/>
          </a:xfrm>
        </p:spPr>
      </p:pic>
    </p:spTree>
    <p:extLst>
      <p:ext uri="{BB962C8B-B14F-4D97-AF65-F5344CB8AC3E}">
        <p14:creationId xmlns:p14="http://schemas.microsoft.com/office/powerpoint/2010/main" val="409972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6" b="2946"/>
          <a:stretch/>
        </p:blipFill>
        <p:spPr>
          <a:xfrm>
            <a:off x="0" y="265814"/>
            <a:ext cx="12192000" cy="6390167"/>
          </a:xfrm>
        </p:spPr>
      </p:pic>
    </p:spTree>
    <p:extLst>
      <p:ext uri="{BB962C8B-B14F-4D97-AF65-F5344CB8AC3E}">
        <p14:creationId xmlns:p14="http://schemas.microsoft.com/office/powerpoint/2010/main" val="111544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0298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7522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557" y="152689"/>
            <a:ext cx="7414515" cy="6450628"/>
          </a:xfrm>
        </p:spPr>
      </p:pic>
    </p:spTree>
    <p:extLst>
      <p:ext uri="{BB962C8B-B14F-4D97-AF65-F5344CB8AC3E}">
        <p14:creationId xmlns:p14="http://schemas.microsoft.com/office/powerpoint/2010/main" val="345181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3200" b="1" i="1" dirty="0" smtClean="0">
                <a:latin typeface="Palatino Linotype" panose="02040502050505030304" pitchFamily="18" charset="0"/>
              </a:rPr>
              <a:t>OAR constrains</a:t>
            </a:r>
            <a:endParaRPr lang="en-US" sz="3200" b="1" i="1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873" y="6003635"/>
            <a:ext cx="11002818" cy="635145"/>
          </a:xfrm>
        </p:spPr>
        <p:txBody>
          <a:bodyPr>
            <a:noAutofit/>
          </a:bodyPr>
          <a:lstStyle/>
          <a:p>
            <a:r>
              <a:rPr lang="en-US" sz="1100" i="1" dirty="0">
                <a:latin typeface="Palatino Linotype" panose="02040502050505030304" pitchFamily="18" charset="0"/>
              </a:rPr>
              <a:t>Kang SW, Chung JB, Kim JS, Kim IA, </a:t>
            </a:r>
            <a:r>
              <a:rPr lang="en-US" sz="1100" i="1" dirty="0" err="1">
                <a:latin typeface="Palatino Linotype" panose="02040502050505030304" pitchFamily="18" charset="0"/>
              </a:rPr>
              <a:t>Eom</a:t>
            </a:r>
            <a:r>
              <a:rPr lang="en-US" sz="1100" i="1" dirty="0">
                <a:latin typeface="Palatino Linotype" panose="02040502050505030304" pitchFamily="18" charset="0"/>
              </a:rPr>
              <a:t> KY, Song C, Lee JW, Kim JY, Suh TS. Optimal planning strategy among various arc arrangements for prostate stereotactic body radiotherapy with volumetric modulated arc therapy technique. </a:t>
            </a:r>
            <a:r>
              <a:rPr lang="en-US" sz="1100" i="1" dirty="0" err="1">
                <a:latin typeface="Palatino Linotype" panose="02040502050505030304" pitchFamily="18" charset="0"/>
              </a:rPr>
              <a:t>Radiol</a:t>
            </a:r>
            <a:r>
              <a:rPr lang="en-US" sz="1100" i="1" dirty="0">
                <a:latin typeface="Palatino Linotype" panose="02040502050505030304" pitchFamily="18" charset="0"/>
              </a:rPr>
              <a:t> </a:t>
            </a:r>
            <a:r>
              <a:rPr lang="en-US" sz="1100" i="1" dirty="0" err="1">
                <a:latin typeface="Palatino Linotype" panose="02040502050505030304" pitchFamily="18" charset="0"/>
              </a:rPr>
              <a:t>Oncol</a:t>
            </a:r>
            <a:r>
              <a:rPr lang="en-US" sz="1100" i="1" dirty="0">
                <a:latin typeface="Palatino Linotype" panose="02040502050505030304" pitchFamily="18" charset="0"/>
              </a:rPr>
              <a:t>. 2017 Jan 15;51(1):112-120. </a:t>
            </a:r>
            <a:br>
              <a:rPr lang="en-US" sz="1100" i="1" dirty="0">
                <a:latin typeface="Palatino Linotype" panose="02040502050505030304" pitchFamily="18" charset="0"/>
              </a:rPr>
            </a:br>
            <a:endParaRPr lang="en-US" sz="1100" i="1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79333"/>
              </p:ext>
            </p:extLst>
          </p:nvPr>
        </p:nvGraphicFramePr>
        <p:xfrm>
          <a:off x="1862282" y="1392597"/>
          <a:ext cx="8128000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407630111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2744863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Palatino Linotype" panose="02040502050505030304" pitchFamily="18" charset="0"/>
                        </a:rPr>
                        <a:t>Bladder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1400" b="0" dirty="0" smtClean="0">
                          <a:solidFill>
                            <a:schemeClr val="tx1"/>
                          </a:solidFill>
                          <a:latin typeface="Palatino Linotype" panose="02040502050505030304" pitchFamily="18" charset="0"/>
                        </a:rPr>
                        <a:t>V65 &lt; 50%</a:t>
                      </a:r>
                    </a:p>
                    <a:p>
                      <a:r>
                        <a:rPr lang="sr-Latn-RS" sz="1400" b="0" dirty="0" smtClean="0">
                          <a:solidFill>
                            <a:schemeClr val="tx1"/>
                          </a:solidFill>
                          <a:latin typeface="Palatino Linotype" panose="02040502050505030304" pitchFamily="18" charset="0"/>
                        </a:rPr>
                        <a:t>V70 &lt; 35%</a:t>
                      </a:r>
                    </a:p>
                    <a:p>
                      <a:r>
                        <a:rPr lang="sr-Latn-RS" sz="1400" b="0" dirty="0" smtClean="0">
                          <a:solidFill>
                            <a:schemeClr val="tx1"/>
                          </a:solidFill>
                          <a:latin typeface="Palatino Linotype" panose="02040502050505030304" pitchFamily="18" charset="0"/>
                        </a:rPr>
                        <a:t>V75 &lt; 25%</a:t>
                      </a:r>
                    </a:p>
                    <a:p>
                      <a:r>
                        <a:rPr lang="sr-Latn-RS" sz="1400" b="0" dirty="0" smtClean="0">
                          <a:solidFill>
                            <a:schemeClr val="tx1"/>
                          </a:solidFill>
                          <a:latin typeface="Palatino Linotype" panose="02040502050505030304" pitchFamily="18" charset="0"/>
                        </a:rPr>
                        <a:t>V80 &lt; 15%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0637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err="1" smtClean="0">
                          <a:latin typeface="Palatino Linotype" panose="02040502050505030304" pitchFamily="18" charset="0"/>
                        </a:rPr>
                        <a:t>Sygmoid</a:t>
                      </a:r>
                      <a:r>
                        <a:rPr lang="en-US" sz="1400" b="0" baseline="0" dirty="0" smtClean="0">
                          <a:latin typeface="Palatino Linotype" panose="02040502050505030304" pitchFamily="18" charset="0"/>
                        </a:rPr>
                        <a:t> colon</a:t>
                      </a:r>
                      <a:endParaRPr lang="en-US" sz="14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V50 &lt; 50%</a:t>
                      </a:r>
                    </a:p>
                    <a:p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V60</a:t>
                      </a:r>
                      <a:r>
                        <a:rPr lang="sr-Latn-RS" sz="1400" b="0" baseline="0" dirty="0" smtClean="0">
                          <a:latin typeface="Palatino Linotype" panose="02040502050505030304" pitchFamily="18" charset="0"/>
                        </a:rPr>
                        <a:t> &lt; 35%</a:t>
                      </a:r>
                    </a:p>
                    <a:p>
                      <a:r>
                        <a:rPr lang="sr-Latn-RS" sz="1400" b="0" baseline="0" dirty="0" smtClean="0">
                          <a:latin typeface="Palatino Linotype" panose="02040502050505030304" pitchFamily="18" charset="0"/>
                        </a:rPr>
                        <a:t>V65 &lt; 25%</a:t>
                      </a:r>
                    </a:p>
                    <a:p>
                      <a:r>
                        <a:rPr lang="sr-Latn-RS" sz="1400" b="0" baseline="0" dirty="0" smtClean="0">
                          <a:latin typeface="Palatino Linotype" panose="02040502050505030304" pitchFamily="18" charset="0"/>
                        </a:rPr>
                        <a:t>V70 &lt; 20%</a:t>
                      </a:r>
                    </a:p>
                    <a:p>
                      <a:r>
                        <a:rPr lang="sr-Latn-RS" sz="1400" b="0" baseline="0" dirty="0" smtClean="0">
                          <a:latin typeface="Palatino Linotype" panose="02040502050505030304" pitchFamily="18" charset="0"/>
                        </a:rPr>
                        <a:t>V75 &lt; 15%</a:t>
                      </a:r>
                      <a:endParaRPr lang="en-US" sz="1400" b="0" dirty="0" smtClean="0">
                        <a:latin typeface="Palatino Linotype" panose="0204050205050503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30106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Re</a:t>
                      </a:r>
                      <a:r>
                        <a:rPr lang="en-US" sz="1400" b="0" dirty="0" smtClean="0">
                          <a:latin typeface="Palatino Linotype" panose="02040502050505030304" pitchFamily="18" charset="0"/>
                        </a:rPr>
                        <a:t>c</a:t>
                      </a:r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tum</a:t>
                      </a:r>
                      <a:endParaRPr lang="en-US" sz="14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V50 &lt; 50%</a:t>
                      </a:r>
                    </a:p>
                    <a:p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V60</a:t>
                      </a:r>
                      <a:r>
                        <a:rPr lang="sr-Latn-RS" sz="1400" b="0" baseline="0" dirty="0" smtClean="0">
                          <a:latin typeface="Palatino Linotype" panose="02040502050505030304" pitchFamily="18" charset="0"/>
                        </a:rPr>
                        <a:t> &lt; 35%</a:t>
                      </a:r>
                    </a:p>
                    <a:p>
                      <a:r>
                        <a:rPr lang="sr-Latn-RS" sz="1400" b="0" baseline="0" dirty="0" smtClean="0">
                          <a:latin typeface="Palatino Linotype" panose="02040502050505030304" pitchFamily="18" charset="0"/>
                        </a:rPr>
                        <a:t>V65 &lt; 25%</a:t>
                      </a:r>
                    </a:p>
                    <a:p>
                      <a:r>
                        <a:rPr lang="sr-Latn-RS" sz="1400" b="0" baseline="0" dirty="0" smtClean="0">
                          <a:latin typeface="Palatino Linotype" panose="02040502050505030304" pitchFamily="18" charset="0"/>
                        </a:rPr>
                        <a:t>V70 &lt; 20%</a:t>
                      </a:r>
                    </a:p>
                    <a:p>
                      <a:r>
                        <a:rPr lang="sr-Latn-RS" sz="1400" b="0" baseline="0" dirty="0" smtClean="0">
                          <a:latin typeface="Palatino Linotype" panose="02040502050505030304" pitchFamily="18" charset="0"/>
                        </a:rPr>
                        <a:t>V75 &lt; 15%</a:t>
                      </a:r>
                      <a:endParaRPr lang="en-US" sz="1400" b="0" dirty="0">
                        <a:latin typeface="Palatino Linotype" panose="0204050205050503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97961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latin typeface="Palatino Linotype" panose="02040502050505030304" pitchFamily="18" charset="0"/>
                        </a:rPr>
                        <a:t>Bowel</a:t>
                      </a:r>
                      <a:endParaRPr lang="en-US" sz="14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V45 &lt; 195 cm</a:t>
                      </a:r>
                      <a:r>
                        <a:rPr lang="sr-Latn-RS" sz="1400" b="0" baseline="30000" dirty="0" smtClean="0">
                          <a:latin typeface="Palatino Linotype" panose="02040502050505030304" pitchFamily="18" charset="0"/>
                        </a:rPr>
                        <a:t>3</a:t>
                      </a:r>
                    </a:p>
                    <a:p>
                      <a:r>
                        <a:rPr lang="sr-Latn-RS" sz="1400" b="0" baseline="0" dirty="0" smtClean="0">
                          <a:latin typeface="Palatino Linotype" panose="02040502050505030304" pitchFamily="18" charset="0"/>
                        </a:rPr>
                        <a:t>V15 &lt; 120 </a:t>
                      </a:r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cm</a:t>
                      </a:r>
                      <a:r>
                        <a:rPr lang="sr-Latn-RS" sz="1400" b="0" baseline="30000" dirty="0" smtClean="0">
                          <a:latin typeface="Palatino Linotype" panose="02040502050505030304" pitchFamily="18" charset="0"/>
                        </a:rPr>
                        <a:t>3</a:t>
                      </a:r>
                      <a:endParaRPr lang="en-US" sz="1400" b="0" baseline="0" dirty="0">
                        <a:latin typeface="Palatino Linotype" panose="0204050205050503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40933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Femur</a:t>
                      </a:r>
                      <a:endParaRPr lang="en-US" sz="1400" b="0" dirty="0">
                        <a:latin typeface="Palatino Linotype" panose="0204050205050503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V40 &lt; 40%</a:t>
                      </a:r>
                    </a:p>
                    <a:p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V45 &lt; 25%</a:t>
                      </a:r>
                    </a:p>
                    <a:p>
                      <a:r>
                        <a:rPr lang="sr-Latn-RS" sz="1400" b="0" dirty="0" smtClean="0">
                          <a:latin typeface="Palatino Linotype" panose="02040502050505030304" pitchFamily="18" charset="0"/>
                        </a:rPr>
                        <a:t>V50&lt; 10%</a:t>
                      </a:r>
                      <a:endParaRPr lang="en-US" sz="1400" b="0" dirty="0">
                        <a:latin typeface="Palatino Linotype" panose="0204050205050503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7813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143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1" b="3100"/>
          <a:stretch/>
        </p:blipFill>
        <p:spPr>
          <a:xfrm>
            <a:off x="0" y="276446"/>
            <a:ext cx="12192000" cy="6368903"/>
          </a:xfrm>
        </p:spPr>
      </p:pic>
    </p:spTree>
    <p:extLst>
      <p:ext uri="{BB962C8B-B14F-4D97-AF65-F5344CB8AC3E}">
        <p14:creationId xmlns:p14="http://schemas.microsoft.com/office/powerpoint/2010/main" val="229197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6" b="2636"/>
          <a:stretch/>
        </p:blipFill>
        <p:spPr>
          <a:xfrm>
            <a:off x="0" y="265814"/>
            <a:ext cx="12192000" cy="6411433"/>
          </a:xfrm>
        </p:spPr>
      </p:pic>
    </p:spTree>
    <p:extLst>
      <p:ext uri="{BB962C8B-B14F-4D97-AF65-F5344CB8AC3E}">
        <p14:creationId xmlns:p14="http://schemas.microsoft.com/office/powerpoint/2010/main" val="121012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28135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71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16" y="429768"/>
            <a:ext cx="10539984" cy="1260920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latin typeface="Palatino Linotype" panose="02040502050505030304" pitchFamily="18" charset="0"/>
              </a:rPr>
              <a:t>Conventional </a:t>
            </a:r>
            <a:r>
              <a:rPr lang="sr-Latn-RS" dirty="0">
                <a:latin typeface="Palatino Linotype" panose="02040502050505030304" pitchFamily="18" charset="0"/>
              </a:rPr>
              <a:t>simulator </a:t>
            </a:r>
            <a:r>
              <a:rPr lang="sr-Latn-RS" dirty="0" smtClean="0">
                <a:latin typeface="Palatino Linotype" panose="02040502050505030304" pitchFamily="18" charset="0"/>
              </a:rPr>
              <a:t/>
            </a:r>
            <a:br>
              <a:rPr lang="sr-Latn-RS" dirty="0" smtClean="0">
                <a:latin typeface="Palatino Linotype" panose="02040502050505030304" pitchFamily="18" charset="0"/>
              </a:rPr>
            </a:br>
            <a:r>
              <a:rPr lang="sr-Latn-RS" dirty="0" smtClean="0">
                <a:latin typeface="Palatino Linotype" panose="02040502050505030304" pitchFamily="18" charset="0"/>
              </a:rPr>
              <a:t>(</a:t>
            </a:r>
            <a:r>
              <a:rPr lang="sr-Latn-RS" dirty="0">
                <a:latin typeface="Palatino Linotype" panose="02040502050505030304" pitchFamily="18" charset="0"/>
              </a:rPr>
              <a:t>fluoroscopic planning machine)</a:t>
            </a:r>
            <a:endParaRPr lang="en-US" dirty="0">
              <a:latin typeface="Palatino Linotype" panose="0204050205050503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881" y="2127947"/>
            <a:ext cx="4927853" cy="374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89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0" y="10048"/>
            <a:ext cx="12192000" cy="28135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2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28135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38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28135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49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28135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18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28135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72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28135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40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28135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4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anose="02040502050505030304" pitchFamily="18" charset="0"/>
              </a:rPr>
              <a:t>IMAGE GUIDED RADIOTHERAPY - IGRT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IGRT allows assessment of geometric accuracy of the “patient model” during </a:t>
            </a:r>
            <a:r>
              <a:rPr lang="en-US" sz="2400" dirty="0" smtClean="0">
                <a:latin typeface="Palatino Linotype" panose="02040502050505030304" pitchFamily="18" charset="0"/>
              </a:rPr>
              <a:t>treatment. </a:t>
            </a:r>
          </a:p>
          <a:p>
            <a:r>
              <a:rPr lang="en-US" sz="2400" dirty="0" smtClean="0">
                <a:latin typeface="Palatino Linotype" panose="02040502050505030304" pitchFamily="18" charset="0"/>
              </a:rPr>
              <a:t>Provides </a:t>
            </a:r>
            <a:r>
              <a:rPr lang="en-US" sz="2400" dirty="0">
                <a:latin typeface="Palatino Linotype" panose="02040502050505030304" pitchFamily="18" charset="0"/>
              </a:rPr>
              <a:t>a method </a:t>
            </a:r>
            <a:r>
              <a:rPr lang="en-US" sz="2400" dirty="0" smtClean="0">
                <a:latin typeface="Palatino Linotype" panose="02040502050505030304" pitchFamily="18" charset="0"/>
              </a:rPr>
              <a:t>where </a:t>
            </a:r>
            <a:r>
              <a:rPr lang="en-US" sz="2400" dirty="0">
                <a:latin typeface="Palatino Linotype" panose="02040502050505030304" pitchFamily="18" charset="0"/>
              </a:rPr>
              <a:t>deviations of anatomy from initial plan are determined and this information is used </a:t>
            </a:r>
            <a:r>
              <a:rPr lang="en-US" sz="2400" dirty="0" smtClean="0">
                <a:latin typeface="Palatino Linotype" panose="02040502050505030304" pitchFamily="18" charset="0"/>
              </a:rPr>
              <a:t>for updates.</a:t>
            </a:r>
          </a:p>
          <a:p>
            <a:endParaRPr lang="en-US" sz="2400" dirty="0" smtClean="0">
              <a:latin typeface="Palatino Linotype" panose="02040502050505030304" pitchFamily="18" charset="0"/>
            </a:endParaRPr>
          </a:p>
          <a:p>
            <a:pPr lvl="1"/>
            <a:r>
              <a:rPr lang="en-US" sz="2000" i="1" dirty="0" err="1">
                <a:latin typeface="Palatino Linotype" panose="02040502050505030304" pitchFamily="18" charset="0"/>
              </a:rPr>
              <a:t>Interfractional</a:t>
            </a:r>
            <a:r>
              <a:rPr lang="en-US" sz="2000" i="1" dirty="0">
                <a:latin typeface="Palatino Linotype" panose="02040502050505030304" pitchFamily="18" charset="0"/>
              </a:rPr>
              <a:t> </a:t>
            </a:r>
            <a:r>
              <a:rPr lang="en-US" sz="2000" i="1" dirty="0" smtClean="0">
                <a:latin typeface="Palatino Linotype" panose="02040502050505030304" pitchFamily="18" charset="0"/>
              </a:rPr>
              <a:t>variations</a:t>
            </a:r>
          </a:p>
          <a:p>
            <a:pPr lvl="1"/>
            <a:r>
              <a:rPr lang="en-US" sz="2000" i="1" dirty="0">
                <a:latin typeface="Palatino Linotype" panose="02040502050505030304" pitchFamily="18" charset="0"/>
              </a:rPr>
              <a:t>Positioning</a:t>
            </a:r>
          </a:p>
          <a:p>
            <a:pPr lvl="1"/>
            <a:r>
              <a:rPr lang="en-US" sz="2000" i="1" dirty="0">
                <a:latin typeface="Palatino Linotype" panose="02040502050505030304" pitchFamily="18" charset="0"/>
              </a:rPr>
              <a:t>Organ mobility</a:t>
            </a:r>
          </a:p>
          <a:p>
            <a:pPr lvl="1"/>
            <a:r>
              <a:rPr lang="en-US" sz="2000" i="1" dirty="0" smtClean="0">
                <a:latin typeface="Palatino Linotype" panose="02040502050505030304" pitchFamily="18" charset="0"/>
              </a:rPr>
              <a:t>Anatomic </a:t>
            </a:r>
            <a:r>
              <a:rPr lang="en-US" sz="2000" i="1" dirty="0">
                <a:latin typeface="Palatino Linotype" panose="02040502050505030304" pitchFamily="18" charset="0"/>
              </a:rPr>
              <a:t>variations during treatment</a:t>
            </a:r>
          </a:p>
          <a:p>
            <a:pPr lvl="1"/>
            <a:r>
              <a:rPr lang="en-US" sz="2000" i="1" dirty="0" err="1">
                <a:latin typeface="Palatino Linotype" panose="02040502050505030304" pitchFamily="18" charset="0"/>
              </a:rPr>
              <a:t>Intrafractional</a:t>
            </a:r>
            <a:r>
              <a:rPr lang="en-US" sz="2000" i="1" dirty="0">
                <a:latin typeface="Palatino Linotype" panose="02040502050505030304" pitchFamily="18" charset="0"/>
              </a:rPr>
              <a:t> </a:t>
            </a:r>
            <a:r>
              <a:rPr lang="en-US" sz="2000" i="1" dirty="0" smtClean="0">
                <a:latin typeface="Palatino Linotype" panose="02040502050505030304" pitchFamily="18" charset="0"/>
              </a:rPr>
              <a:t>motion</a:t>
            </a:r>
            <a:endParaRPr lang="en-US" sz="20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15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597877"/>
            <a:ext cx="10972800" cy="55282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>
                <a:latin typeface="Palatino Linotype" panose="02040502050505030304" pitchFamily="18" charset="0"/>
              </a:rPr>
              <a:t>RESPIRATORY GATING</a:t>
            </a:r>
          </a:p>
          <a:p>
            <a:pPr marL="0" indent="0">
              <a:buNone/>
            </a:pPr>
            <a:endParaRPr lang="en-US" sz="2400" dirty="0">
              <a:latin typeface="Palatino Linotype" panose="02040502050505030304" pitchFamily="18" charset="0"/>
            </a:endParaRPr>
          </a:p>
          <a:p>
            <a:r>
              <a:rPr lang="en-US" sz="2400" dirty="0">
                <a:latin typeface="Palatino Linotype" panose="02040502050505030304" pitchFamily="18" charset="0"/>
              </a:rPr>
              <a:t>improvement in the irradiation of tumor sites affected by respiratory motion such as lung, breast, and liver </a:t>
            </a:r>
            <a:r>
              <a:rPr lang="en-US" sz="2400" dirty="0" smtClean="0">
                <a:latin typeface="Palatino Linotype" panose="02040502050505030304" pitchFamily="18" charset="0"/>
              </a:rPr>
              <a:t>tumors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decreased </a:t>
            </a:r>
            <a:r>
              <a:rPr lang="en-US" sz="2400" dirty="0" smtClean="0">
                <a:latin typeface="Palatino Linotype" panose="02040502050505030304" pitchFamily="18" charset="0"/>
              </a:rPr>
              <a:t>radiation related toxicity to organs </a:t>
            </a:r>
            <a:r>
              <a:rPr lang="en-US" sz="2400" dirty="0">
                <a:latin typeface="Palatino Linotype" panose="02040502050505030304" pitchFamily="18" charset="0"/>
              </a:rPr>
              <a:t>at </a:t>
            </a:r>
            <a:r>
              <a:rPr lang="en-US" sz="2400" dirty="0" smtClean="0">
                <a:latin typeface="Palatino Linotype" panose="02040502050505030304" pitchFamily="18" charset="0"/>
              </a:rPr>
              <a:t>risk</a:t>
            </a:r>
          </a:p>
          <a:p>
            <a:endParaRPr lang="en-US" sz="2400" dirty="0" smtClean="0">
              <a:latin typeface="Palatino Linotype" panose="02040502050505030304" pitchFamily="18" charset="0"/>
            </a:endParaRPr>
          </a:p>
          <a:p>
            <a:pPr lvl="1"/>
            <a:r>
              <a:rPr lang="en-US" sz="2000" i="1" dirty="0">
                <a:latin typeface="Palatino Linotype" panose="02040502050505030304" pitchFamily="18" charset="0"/>
              </a:rPr>
              <a:t>integration of respiratory movements into treatment planning, </a:t>
            </a:r>
            <a:endParaRPr lang="en-US" sz="2000" i="1" dirty="0" smtClean="0">
              <a:latin typeface="Palatino Linotype" panose="02040502050505030304" pitchFamily="18" charset="0"/>
            </a:endParaRPr>
          </a:p>
          <a:p>
            <a:pPr lvl="1"/>
            <a:r>
              <a:rPr lang="en-US" sz="2000" i="1" dirty="0" smtClean="0">
                <a:latin typeface="Palatino Linotype" panose="02040502050505030304" pitchFamily="18" charset="0"/>
              </a:rPr>
              <a:t>forced </a:t>
            </a:r>
            <a:r>
              <a:rPr lang="en-US" sz="2000" i="1" dirty="0">
                <a:latin typeface="Palatino Linotype" panose="02040502050505030304" pitchFamily="18" charset="0"/>
              </a:rPr>
              <a:t>shallow breathing with abdominal compression, </a:t>
            </a:r>
            <a:endParaRPr lang="en-US" sz="2000" i="1" dirty="0" smtClean="0">
              <a:latin typeface="Palatino Linotype" panose="02040502050505030304" pitchFamily="18" charset="0"/>
            </a:endParaRPr>
          </a:p>
          <a:p>
            <a:pPr lvl="1"/>
            <a:r>
              <a:rPr lang="en-US" sz="2000" i="1" dirty="0" smtClean="0">
                <a:latin typeface="Palatino Linotype" panose="02040502050505030304" pitchFamily="18" charset="0"/>
              </a:rPr>
              <a:t>breath-hold </a:t>
            </a:r>
            <a:r>
              <a:rPr lang="en-US" sz="2000" i="1" dirty="0">
                <a:latin typeface="Palatino Linotype" panose="02040502050505030304" pitchFamily="18" charset="0"/>
              </a:rPr>
              <a:t>techniques, </a:t>
            </a:r>
            <a:endParaRPr lang="en-US" sz="2000" i="1" dirty="0" smtClean="0">
              <a:latin typeface="Palatino Linotype" panose="02040502050505030304" pitchFamily="18" charset="0"/>
            </a:endParaRPr>
          </a:p>
          <a:p>
            <a:pPr lvl="1"/>
            <a:r>
              <a:rPr lang="en-US" sz="2000" i="1" dirty="0" smtClean="0">
                <a:latin typeface="Palatino Linotype" panose="02040502050505030304" pitchFamily="18" charset="0"/>
              </a:rPr>
              <a:t>respiratory </a:t>
            </a:r>
            <a:r>
              <a:rPr lang="en-US" sz="2000" i="1" dirty="0">
                <a:latin typeface="Palatino Linotype" panose="02040502050505030304" pitchFamily="18" charset="0"/>
              </a:rPr>
              <a:t>gating techniques</a:t>
            </a:r>
            <a:r>
              <a:rPr lang="en-US" sz="2000" i="1" dirty="0" smtClean="0">
                <a:latin typeface="Palatino Linotype" panose="02040502050505030304" pitchFamily="18" charset="0"/>
              </a:rPr>
              <a:t>,</a:t>
            </a:r>
          </a:p>
          <a:p>
            <a:pPr lvl="1"/>
            <a:r>
              <a:rPr lang="en-US" sz="2000" i="1" dirty="0" smtClean="0">
                <a:latin typeface="Palatino Linotype" panose="02040502050505030304" pitchFamily="18" charset="0"/>
              </a:rPr>
              <a:t>tracking </a:t>
            </a:r>
            <a:r>
              <a:rPr lang="en-US" sz="2000" i="1" dirty="0">
                <a:latin typeface="Palatino Linotype" panose="02040502050505030304" pitchFamily="18" charset="0"/>
              </a:rPr>
              <a:t>techniques</a:t>
            </a:r>
          </a:p>
          <a:p>
            <a:endParaRPr lang="en-US" sz="2400" dirty="0">
              <a:latin typeface="Palatino Linotype" panose="02040502050505030304" pitchFamily="18" charset="0"/>
            </a:endParaRPr>
          </a:p>
          <a:p>
            <a:endParaRPr lang="en-US" sz="2400" dirty="0">
              <a:latin typeface="Palatino Linotype" panose="02040502050505030304" pitchFamily="18" charset="0"/>
            </a:endParaRPr>
          </a:p>
          <a:p>
            <a:endParaRPr lang="en-US" sz="2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65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 descr="https://synapse.koreamed.org/ArticleImage/0119JKMA/jkma-51-612-g006-l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781" y="280080"/>
            <a:ext cx="3264425" cy="2159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6001656" y="6487886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b="0" i="0" dirty="0" smtClean="0">
                <a:solidFill>
                  <a:srgbClr val="212121"/>
                </a:solidFill>
                <a:effectLst/>
                <a:latin typeface="+mj-lt"/>
              </a:rPr>
              <a:t>Hui Z,</a:t>
            </a:r>
            <a:r>
              <a:rPr lang="sr-Latn-RS" sz="1200" b="0" i="0" dirty="0" smtClean="0">
                <a:solidFill>
                  <a:srgbClr val="212121"/>
                </a:solidFill>
                <a:effectLst/>
                <a:latin typeface="+mj-lt"/>
              </a:rPr>
              <a:t> et al</a:t>
            </a:r>
            <a:r>
              <a:rPr lang="en-US" sz="1200" b="0" i="0" dirty="0" smtClean="0">
                <a:solidFill>
                  <a:srgbClr val="212121"/>
                </a:solidFill>
                <a:effectLst/>
                <a:latin typeface="+mj-lt"/>
              </a:rPr>
              <a:t>. </a:t>
            </a:r>
            <a:r>
              <a:rPr lang="en-US" sz="1200" b="0" i="0" dirty="0" err="1" smtClean="0">
                <a:solidFill>
                  <a:srgbClr val="212121"/>
                </a:solidFill>
                <a:effectLst/>
                <a:latin typeface="+mj-lt"/>
              </a:rPr>
              <a:t>Int</a:t>
            </a:r>
            <a:r>
              <a:rPr lang="en-US" sz="1200" b="0" i="0" dirty="0" smtClean="0">
                <a:solidFill>
                  <a:srgbClr val="212121"/>
                </a:solidFill>
                <a:effectLst/>
                <a:latin typeface="+mj-lt"/>
              </a:rPr>
              <a:t> J </a:t>
            </a:r>
            <a:r>
              <a:rPr lang="en-US" sz="1200" b="0" i="0" dirty="0" err="1" smtClean="0">
                <a:solidFill>
                  <a:srgbClr val="212121"/>
                </a:solidFill>
                <a:effectLst/>
                <a:latin typeface="+mj-lt"/>
              </a:rPr>
              <a:t>Radiat</a:t>
            </a:r>
            <a:r>
              <a:rPr lang="en-US" sz="1200" b="0" i="0" dirty="0" smtClean="0">
                <a:solidFill>
                  <a:srgbClr val="212121"/>
                </a:solidFill>
                <a:effectLst/>
                <a:latin typeface="+mj-lt"/>
              </a:rPr>
              <a:t> </a:t>
            </a:r>
            <a:r>
              <a:rPr lang="en-US" sz="1200" b="0" i="0" dirty="0" err="1" smtClean="0">
                <a:solidFill>
                  <a:srgbClr val="212121"/>
                </a:solidFill>
                <a:effectLst/>
                <a:latin typeface="+mj-lt"/>
              </a:rPr>
              <a:t>Oncol</a:t>
            </a:r>
            <a:r>
              <a:rPr lang="en-US" sz="1200" b="0" i="0" dirty="0" smtClean="0">
                <a:solidFill>
                  <a:srgbClr val="212121"/>
                </a:solidFill>
                <a:effectLst/>
                <a:latin typeface="+mj-lt"/>
              </a:rPr>
              <a:t> </a:t>
            </a:r>
            <a:r>
              <a:rPr lang="en-US" sz="1200" b="0" i="0" dirty="0" err="1" smtClean="0">
                <a:solidFill>
                  <a:srgbClr val="212121"/>
                </a:solidFill>
                <a:effectLst/>
                <a:latin typeface="+mj-lt"/>
              </a:rPr>
              <a:t>Biol</a:t>
            </a:r>
            <a:r>
              <a:rPr lang="en-US" sz="1200" b="0" i="0" dirty="0" smtClean="0">
                <a:solidFill>
                  <a:srgbClr val="212121"/>
                </a:solidFill>
                <a:effectLst/>
                <a:latin typeface="+mj-lt"/>
              </a:rPr>
              <a:t> Phys. 2008 Dec 1;72(5):1385-95.</a:t>
            </a:r>
            <a:endParaRPr lang="en-US" sz="1200" dirty="0">
              <a:latin typeface="+mj-lt"/>
            </a:endParaRPr>
          </a:p>
        </p:txBody>
      </p:sp>
      <p:pic>
        <p:nvPicPr>
          <p:cNvPr id="7170" name="Picture 2" descr="Effects of Interfractional Motion and Anatomic Changes on Proton Therapy  Dose Distribution in Lung Cancer - International Journal of Radiation  Oncology, Biology, Physic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990" y="236031"/>
            <a:ext cx="6204700" cy="615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ureus | Accuracy of Breath-hold CT in Treatment Planning for Lung  Stereotactic Ablative Radiotherapy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9" r="14703"/>
          <a:stretch/>
        </p:blipFill>
        <p:spPr bwMode="auto">
          <a:xfrm>
            <a:off x="1579598" y="2896379"/>
            <a:ext cx="2538790" cy="349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730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832" y="203924"/>
            <a:ext cx="10515600" cy="1325563"/>
          </a:xfrm>
        </p:spPr>
        <p:txBody>
          <a:bodyPr/>
          <a:lstStyle/>
          <a:p>
            <a:r>
              <a:rPr lang="sr-Latn-RS" b="1" dirty="0" smtClean="0">
                <a:latin typeface="Palatino Linotype" panose="02040502050505030304" pitchFamily="18" charset="0"/>
              </a:rPr>
              <a:t>CT/MRI simulator</a:t>
            </a:r>
            <a:endParaRPr lang="en-US" b="1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832" y="5762843"/>
            <a:ext cx="10515600" cy="525971"/>
          </a:xfrm>
        </p:spPr>
        <p:txBody>
          <a:bodyPr>
            <a:normAutofit/>
          </a:bodyPr>
          <a:lstStyle/>
          <a:p>
            <a:r>
              <a:rPr lang="sr-Latn-RS" sz="1050" dirty="0" smtClean="0">
                <a:latin typeface="Palatino Linotype" panose="02040502050505030304" pitchFamily="18" charset="0"/>
              </a:rPr>
              <a:t>Andres A. E. </a:t>
            </a:r>
            <a:r>
              <a:rPr lang="en-US" sz="1050" dirty="0" err="1" smtClean="0">
                <a:latin typeface="Palatino Linotype" panose="02040502050505030304" pitchFamily="18" charset="0"/>
              </a:rPr>
              <a:t>Int</a:t>
            </a:r>
            <a:r>
              <a:rPr lang="sr-Latn-RS" sz="1050" dirty="0" smtClean="0">
                <a:latin typeface="Palatino Linotype" panose="02040502050505030304" pitchFamily="18" charset="0"/>
              </a:rPr>
              <a:t> </a:t>
            </a:r>
            <a:r>
              <a:rPr lang="en-US" sz="1050" dirty="0" smtClean="0">
                <a:latin typeface="Palatino Linotype" panose="02040502050505030304" pitchFamily="18" charset="0"/>
              </a:rPr>
              <a:t>J of Radiation Oncology, Biology, Physics</a:t>
            </a:r>
            <a:r>
              <a:rPr lang="sr-Latn-RS" sz="1050" dirty="0" smtClean="0">
                <a:latin typeface="Palatino Linotype" panose="02040502050505030304" pitchFamily="18" charset="0"/>
              </a:rPr>
              <a:t>.  , 2020.</a:t>
            </a:r>
            <a:endParaRPr lang="en-US" sz="1050" dirty="0">
              <a:latin typeface="Palatino Linotype" panose="0204050205050503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4463" y="1850410"/>
            <a:ext cx="3950188" cy="33083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796" y="533143"/>
            <a:ext cx="5271132" cy="594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5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8155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Stereotactic radiotherapy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4" name="Picture 4" descr="C:\Users\Dragony\Desktop\ck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4072" y="4078210"/>
            <a:ext cx="3923928" cy="2779791"/>
          </a:xfrm>
          <a:prstGeom prst="rect">
            <a:avLst/>
          </a:prstGeom>
          <a:noFill/>
        </p:spPr>
      </p:pic>
      <p:pic>
        <p:nvPicPr>
          <p:cNvPr id="5" name="Picture 3" descr="C:\Users\Dragony\Desktop\c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9776" y="4073730"/>
            <a:ext cx="2555776" cy="278427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7040" y="1280160"/>
            <a:ext cx="10220960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  <a:defRPr/>
            </a:pPr>
            <a:r>
              <a:rPr lang="en-US" sz="2000" dirty="0" smtClean="0">
                <a:solidFill>
                  <a:prstClr val="black"/>
                </a:solidFill>
                <a:latin typeface="Palatino Linotype" panose="02040502050505030304" pitchFamily="18" charset="0"/>
                <a:cs typeface="Arial" pitchFamily="34" charset="0"/>
              </a:rPr>
              <a:t>high-precision </a:t>
            </a:r>
            <a:r>
              <a:rPr lang="en-US" sz="2000" dirty="0">
                <a:solidFill>
                  <a:prstClr val="black"/>
                </a:solidFill>
                <a:latin typeface="Palatino Linotype" panose="02040502050505030304" pitchFamily="18" charset="0"/>
                <a:cs typeface="Arial" pitchFamily="34" charset="0"/>
              </a:rPr>
              <a:t>radiotherapy technique that </a:t>
            </a:r>
            <a:r>
              <a:rPr lang="en-US" sz="2000" dirty="0" err="1">
                <a:solidFill>
                  <a:prstClr val="black"/>
                </a:solidFill>
                <a:latin typeface="Palatino Linotype" panose="02040502050505030304" pitchFamily="18" charset="0"/>
                <a:cs typeface="Arial" pitchFamily="34" charset="0"/>
              </a:rPr>
              <a:t>utilises</a:t>
            </a:r>
            <a:r>
              <a:rPr lang="en-US" sz="2000" dirty="0">
                <a:solidFill>
                  <a:prstClr val="black"/>
                </a:solidFill>
                <a:latin typeface="Palatino Linotype" panose="02040502050505030304" pitchFamily="18" charset="0"/>
                <a:cs typeface="Arial" pitchFamily="34" charset="0"/>
              </a:rPr>
              <a:t> high doses of radiation in a few or single </a:t>
            </a:r>
            <a:r>
              <a:rPr lang="en-US" sz="2000" dirty="0" smtClean="0">
                <a:solidFill>
                  <a:prstClr val="black"/>
                </a:solidFill>
                <a:latin typeface="Palatino Linotype" panose="02040502050505030304" pitchFamily="18" charset="0"/>
                <a:cs typeface="Arial" pitchFamily="34" charset="0"/>
              </a:rPr>
              <a:t>fractions</a:t>
            </a:r>
          </a:p>
          <a:p>
            <a:pPr>
              <a:spcBef>
                <a:spcPts val="1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  <a:defRPr/>
            </a:pPr>
            <a:r>
              <a:rPr lang="en-US" sz="2000" dirty="0">
                <a:solidFill>
                  <a:prstClr val="black"/>
                </a:solidFill>
                <a:latin typeface="Palatino Linotype" panose="02040502050505030304" pitchFamily="18" charset="0"/>
                <a:cs typeface="Arial" pitchFamily="34" charset="0"/>
              </a:rPr>
              <a:t>Stereotactic radiosurgery (</a:t>
            </a:r>
            <a:r>
              <a:rPr lang="en-US" sz="2000" dirty="0" smtClean="0">
                <a:solidFill>
                  <a:prstClr val="black"/>
                </a:solidFill>
                <a:latin typeface="Palatino Linotype" panose="02040502050505030304" pitchFamily="18" charset="0"/>
                <a:cs typeface="Arial" pitchFamily="34" charset="0"/>
              </a:rPr>
              <a:t>SRS); Stereotactic </a:t>
            </a:r>
            <a:r>
              <a:rPr lang="en-US" sz="2000" dirty="0">
                <a:solidFill>
                  <a:prstClr val="black"/>
                </a:solidFill>
                <a:latin typeface="Palatino Linotype" panose="02040502050505030304" pitchFamily="18" charset="0"/>
                <a:cs typeface="Arial" pitchFamily="34" charset="0"/>
              </a:rPr>
              <a:t>body radiation therapy (SBRT) or stereotactic ablative radiotherapy (SABR</a:t>
            </a:r>
            <a:r>
              <a:rPr lang="en-US" sz="2000" dirty="0" smtClean="0">
                <a:solidFill>
                  <a:prstClr val="black"/>
                </a:solidFill>
                <a:latin typeface="Palatino Linotype" panose="02040502050505030304" pitchFamily="18" charset="0"/>
                <a:cs typeface="Arial" pitchFamily="34" charset="0"/>
              </a:rPr>
              <a:t>)</a:t>
            </a:r>
          </a:p>
          <a:p>
            <a:pPr>
              <a:spcBef>
                <a:spcPts val="1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  <a:defRPr/>
            </a:pPr>
            <a:r>
              <a:rPr lang="en-US" sz="2000" dirty="0" smtClean="0">
                <a:solidFill>
                  <a:prstClr val="black"/>
                </a:solidFill>
                <a:latin typeface="Palatino Linotype" panose="02040502050505030304" pitchFamily="18" charset="0"/>
                <a:cs typeface="Arial" pitchFamily="34" charset="0"/>
              </a:rPr>
              <a:t>Numbers of indications</a:t>
            </a:r>
          </a:p>
          <a:p>
            <a:pPr>
              <a:spcBef>
                <a:spcPts val="1800"/>
              </a:spcBef>
              <a:buClr>
                <a:srgbClr val="FF0000"/>
              </a:buClr>
              <a:buFont typeface="Arial" pitchFamily="34" charset="0"/>
              <a:buChar char="•"/>
              <a:tabLst>
                <a:tab pos="358775" algn="l"/>
              </a:tabLst>
              <a:defRPr/>
            </a:pPr>
            <a:endParaRPr lang="en-US" sz="1600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2050" name="Picture 2" descr="C:\Users\Korisnik\Desktop\mcdc7_gamma_knife_headframe-8co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4268256"/>
            <a:ext cx="2411760" cy="258974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0515600" y="6103035"/>
            <a:ext cx="5194300" cy="39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1000" dirty="0">
                <a:latin typeface="Palatino Linotype" panose="02040502050505030304" pitchFamily="18" charset="0"/>
              </a:rPr>
              <a:t>Izvor: Mayo Clinic. SRS.</a:t>
            </a:r>
          </a:p>
          <a:p>
            <a:r>
              <a:rPr lang="sr-Latn-RS" sz="1000" dirty="0">
                <a:latin typeface="Palatino Linotype" panose="02040502050505030304" pitchFamily="18" charset="0"/>
              </a:rPr>
              <a:t>Radiosurgery.gr</a:t>
            </a:r>
            <a:endParaRPr lang="en-US" sz="1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87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 smtClean="0">
                <a:latin typeface="Palatino Linotype" panose="02040502050505030304" pitchFamily="18" charset="0"/>
              </a:rPr>
              <a:t>Stereotactic Body Radiotherapy</a:t>
            </a:r>
            <a:r>
              <a:rPr lang="en-US" b="1" dirty="0" smtClean="0">
                <a:latin typeface="Palatino Linotype" panose="02040502050505030304" pitchFamily="18" charset="0"/>
              </a:rPr>
              <a:t>, SBRT</a:t>
            </a:r>
            <a:endParaRPr lang="en-US" b="1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514" y="1858282"/>
            <a:ext cx="4419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Palatino Linotype" panose="02040502050505030304" pitchFamily="18" charset="0"/>
              </a:rPr>
              <a:t> </a:t>
            </a:r>
            <a:endParaRPr lang="en-US" sz="2000" dirty="0">
              <a:latin typeface="Palatino Linotype" panose="02040502050505030304" pitchFamily="18" charset="0"/>
            </a:endParaRPr>
          </a:p>
          <a:p>
            <a:r>
              <a:rPr lang="en-US" sz="2000" dirty="0">
                <a:latin typeface="Palatino Linotype" panose="02040502050505030304" pitchFamily="18" charset="0"/>
              </a:rPr>
              <a:t>The use of ablative doses delivered in a small number of fractions, and whose biologically equivalent dose (BED) is &gt;100 </a:t>
            </a:r>
            <a:r>
              <a:rPr lang="en-US" sz="2000" dirty="0" err="1">
                <a:latin typeface="Palatino Linotype" panose="02040502050505030304" pitchFamily="18" charset="0"/>
              </a:rPr>
              <a:t>Gy</a:t>
            </a:r>
            <a:r>
              <a:rPr lang="en-US" sz="2000" dirty="0" smtClean="0">
                <a:latin typeface="Palatino Linotype" panose="02040502050505030304" pitchFamily="18" charset="0"/>
              </a:rPr>
              <a:t>.</a:t>
            </a:r>
          </a:p>
          <a:p>
            <a:r>
              <a:rPr lang="en-US" sz="2000" dirty="0" smtClean="0">
                <a:latin typeface="Palatino Linotype" panose="02040502050505030304" pitchFamily="18" charset="0"/>
              </a:rPr>
              <a:t>It </a:t>
            </a:r>
            <a:r>
              <a:rPr lang="en-US" sz="2000" dirty="0">
                <a:latin typeface="Palatino Linotype" panose="02040502050505030304" pitchFamily="18" charset="0"/>
              </a:rPr>
              <a:t>prevents tumor repopulation, causes vascular damage, apoptosis of the endothelium, remodeling of the microvasculature, induces an immune response to the tumor.</a:t>
            </a:r>
          </a:p>
        </p:txBody>
      </p:sp>
      <p:pic>
        <p:nvPicPr>
          <p:cNvPr id="4" name="Picture 3" descr="An external file that holds a picture, illustration, etc.&#10;Object name is 1806-3713-jbpneu-41-04-00376-gf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256" y="1690688"/>
            <a:ext cx="6779487" cy="374128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9452118" y="6209620"/>
            <a:ext cx="235162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1000" i="0" dirty="0" smtClean="0">
                <a:effectLst/>
                <a:latin typeface="Palatino Linotype" panose="02040502050505030304" pitchFamily="18" charset="0"/>
              </a:rPr>
              <a:t>Abreu C. E. </a:t>
            </a:r>
            <a:r>
              <a:rPr lang="en-US" sz="1000" i="0" dirty="0" smtClean="0">
                <a:effectLst/>
                <a:latin typeface="Palatino Linotype" panose="02040502050505030304" pitchFamily="18" charset="0"/>
              </a:rPr>
              <a:t>J. bras. </a:t>
            </a:r>
            <a:r>
              <a:rPr lang="en-US" sz="1000" i="0" dirty="0" err="1" smtClean="0">
                <a:effectLst/>
                <a:latin typeface="Palatino Linotype" panose="02040502050505030304" pitchFamily="18" charset="0"/>
              </a:rPr>
              <a:t>pneumol</a:t>
            </a:r>
            <a:r>
              <a:rPr lang="en-US" sz="1000" i="0" dirty="0" smtClean="0">
                <a:effectLst/>
                <a:latin typeface="Palatino Linotype" panose="02040502050505030304" pitchFamily="18" charset="0"/>
              </a:rPr>
              <a:t>.</a:t>
            </a:r>
            <a:r>
              <a:rPr lang="sr-Latn-RS" sz="1000" i="0" dirty="0" smtClean="0">
                <a:effectLst/>
                <a:latin typeface="Palatino Linotype" panose="02040502050505030304" pitchFamily="18" charset="0"/>
              </a:rPr>
              <a:t> 2015.</a:t>
            </a:r>
            <a:endParaRPr lang="en-US" sz="1000" i="0" dirty="0">
              <a:effectLst/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42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385" y="494928"/>
            <a:ext cx="5554960" cy="1143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Proton Therapy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345" y="2380295"/>
            <a:ext cx="4744915" cy="3153916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physical properties of a proton beam </a:t>
            </a:r>
            <a:r>
              <a:rPr lang="en-US" sz="2400" dirty="0" smtClean="0">
                <a:latin typeface="Palatino Linotype" panose="02040502050505030304" pitchFamily="18" charset="0"/>
              </a:rPr>
              <a:t>-  modulating </a:t>
            </a:r>
            <a:r>
              <a:rPr lang="en-US" sz="2400" dirty="0">
                <a:latin typeface="Palatino Linotype" panose="02040502050505030304" pitchFamily="18" charset="0"/>
              </a:rPr>
              <a:t>the Bragg peak of </a:t>
            </a:r>
            <a:r>
              <a:rPr lang="en-US" sz="2400" dirty="0" smtClean="0">
                <a:latin typeface="Palatino Linotype" panose="02040502050505030304" pitchFamily="18" charset="0"/>
              </a:rPr>
              <a:t>protons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sparing the surrounding normal </a:t>
            </a:r>
            <a:r>
              <a:rPr lang="en-US" sz="2400" dirty="0" smtClean="0">
                <a:latin typeface="Palatino Linotype" panose="02040502050505030304" pitchFamily="18" charset="0"/>
              </a:rPr>
              <a:t>tissues - ideal </a:t>
            </a:r>
            <a:r>
              <a:rPr lang="en-US" sz="2400" dirty="0">
                <a:latin typeface="Palatino Linotype" panose="02040502050505030304" pitchFamily="18" charset="0"/>
              </a:rPr>
              <a:t>when organ preservation is a </a:t>
            </a:r>
            <a:r>
              <a:rPr lang="en-US" sz="2400" dirty="0" smtClean="0">
                <a:latin typeface="Palatino Linotype" panose="02040502050505030304" pitchFamily="18" charset="0"/>
              </a:rPr>
              <a:t>priority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Availability and cost of </a:t>
            </a:r>
            <a:r>
              <a:rPr lang="en-US" sz="2400" dirty="0" smtClean="0">
                <a:latin typeface="Palatino Linotype" panose="02040502050505030304" pitchFamily="18" charset="0"/>
              </a:rPr>
              <a:t>treatment?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8345" y="1763524"/>
            <a:ext cx="5054437" cy="4387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9430760" y="6488668"/>
            <a:ext cx="13163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1000" dirty="0">
                <a:latin typeface="Palatino Linotype" panose="02040502050505030304" pitchFamily="18" charset="0"/>
                <a:cs typeface="Arial" pitchFamily="34" charset="0"/>
              </a:rPr>
              <a:t>Proton Th ILR.2020.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24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C:\Users\Dragony\Desktop\benefitsofprotontherap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73" y="368423"/>
            <a:ext cx="7874427" cy="5563454"/>
          </a:xfrm>
          <a:prstGeom prst="rect">
            <a:avLst/>
          </a:prstGeom>
          <a:noFill/>
        </p:spPr>
      </p:pic>
      <p:pic>
        <p:nvPicPr>
          <p:cNvPr id="5" name="Picture 2" descr="C:\Users\Korisnik\Desktop\Ashya_proton thera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1694431" y="1694433"/>
            <a:ext cx="6847175" cy="345831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0064036" y="6362700"/>
            <a:ext cx="15183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1000" i="1" dirty="0" smtClean="0">
                <a:latin typeface="Palatino Linotype" panose="02040502050505030304" pitchFamily="18" charset="0"/>
              </a:rPr>
              <a:t>Izvor: c</a:t>
            </a:r>
            <a:r>
              <a:rPr lang="en-US" sz="1000" i="1" dirty="0" smtClean="0">
                <a:latin typeface="Palatino Linotype" panose="02040502050505030304" pitchFamily="18" charset="0"/>
              </a:rPr>
              <a:t>ancernetwork.com</a:t>
            </a:r>
            <a:endParaRPr lang="en-US" sz="1000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23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b="1" dirty="0" smtClean="0">
                <a:latin typeface="Palatino Linotype" panose="02040502050505030304" pitchFamily="18" charset="0"/>
              </a:rPr>
              <a:t>INTRAOPERATIVE RADIOTHERAPY (IORT)</a:t>
            </a:r>
            <a:endParaRPr lang="en-US" sz="3600" b="1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P</a:t>
            </a:r>
            <a:r>
              <a:rPr lang="en-US" sz="2400" dirty="0" smtClean="0">
                <a:latin typeface="Palatino Linotype" panose="02040502050505030304" pitchFamily="18" charset="0"/>
              </a:rPr>
              <a:t>recise </a:t>
            </a:r>
            <a:r>
              <a:rPr lang="en-US" sz="2400" dirty="0">
                <a:latin typeface="Palatino Linotype" panose="02040502050505030304" pitchFamily="18" charset="0"/>
              </a:rPr>
              <a:t>delivery of a large dose of </a:t>
            </a:r>
            <a:r>
              <a:rPr lang="en-US" sz="2400" dirty="0" err="1">
                <a:latin typeface="Palatino Linotype" panose="02040502050505030304" pitchFamily="18" charset="0"/>
              </a:rPr>
              <a:t>ionising</a:t>
            </a:r>
            <a:r>
              <a:rPr lang="en-US" sz="2400" dirty="0">
                <a:latin typeface="Palatino Linotype" panose="02040502050505030304" pitchFamily="18" charset="0"/>
              </a:rPr>
              <a:t> radiation to the </a:t>
            </a:r>
            <a:r>
              <a:rPr lang="en-US" sz="2400" dirty="0" err="1">
                <a:latin typeface="Palatino Linotype" panose="02040502050505030304" pitchFamily="18" charset="0"/>
              </a:rPr>
              <a:t>tumour</a:t>
            </a:r>
            <a:r>
              <a:rPr lang="en-US" sz="2400" dirty="0">
                <a:latin typeface="Palatino Linotype" panose="02040502050505030304" pitchFamily="18" charset="0"/>
              </a:rPr>
              <a:t> or </a:t>
            </a:r>
            <a:r>
              <a:rPr lang="en-US" sz="2400" dirty="0" err="1">
                <a:latin typeface="Palatino Linotype" panose="02040502050505030304" pitchFamily="18" charset="0"/>
              </a:rPr>
              <a:t>tumour</a:t>
            </a:r>
            <a:r>
              <a:rPr lang="en-US" sz="2400" dirty="0">
                <a:latin typeface="Palatino Linotype" panose="02040502050505030304" pitchFamily="18" charset="0"/>
              </a:rPr>
              <a:t> bed during surgery. </a:t>
            </a:r>
            <a:endParaRPr lang="en-US" sz="2400" dirty="0" smtClean="0">
              <a:latin typeface="Palatino Linotype" panose="02040502050505030304" pitchFamily="18" charset="0"/>
            </a:endParaRPr>
          </a:p>
          <a:p>
            <a:r>
              <a:rPr lang="en-US" sz="2400" dirty="0" smtClean="0">
                <a:latin typeface="Palatino Linotype" panose="02040502050505030304" pitchFamily="18" charset="0"/>
              </a:rPr>
              <a:t>Direct </a:t>
            </a:r>
            <a:r>
              <a:rPr lang="en-US" sz="2400" dirty="0" err="1">
                <a:latin typeface="Palatino Linotype" panose="02040502050505030304" pitchFamily="18" charset="0"/>
              </a:rPr>
              <a:t>visualisation</a:t>
            </a:r>
            <a:r>
              <a:rPr lang="en-US" sz="2400" dirty="0">
                <a:latin typeface="Palatino Linotype" panose="02040502050505030304" pitchFamily="18" charset="0"/>
              </a:rPr>
              <a:t> of the </a:t>
            </a:r>
            <a:r>
              <a:rPr lang="en-US" sz="2400" dirty="0" err="1">
                <a:latin typeface="Palatino Linotype" panose="02040502050505030304" pitchFamily="18" charset="0"/>
              </a:rPr>
              <a:t>tumour</a:t>
            </a:r>
            <a:r>
              <a:rPr lang="en-US" sz="2400" dirty="0">
                <a:latin typeface="Palatino Linotype" panose="02040502050505030304" pitchFamily="18" charset="0"/>
              </a:rPr>
              <a:t> bed and ability to space out the normal tissues from the </a:t>
            </a:r>
            <a:r>
              <a:rPr lang="en-US" sz="2400" dirty="0" err="1">
                <a:latin typeface="Palatino Linotype" panose="02040502050505030304" pitchFamily="18" charset="0"/>
              </a:rPr>
              <a:t>tumour</a:t>
            </a:r>
            <a:r>
              <a:rPr lang="en-US" sz="2400" dirty="0">
                <a:latin typeface="Palatino Linotype" panose="02040502050505030304" pitchFamily="18" charset="0"/>
              </a:rPr>
              <a:t> </a:t>
            </a:r>
            <a:r>
              <a:rPr lang="en-US" sz="2400" dirty="0" smtClean="0">
                <a:latin typeface="Palatino Linotype" panose="02040502050505030304" pitchFamily="18" charset="0"/>
              </a:rPr>
              <a:t>bed - </a:t>
            </a:r>
            <a:r>
              <a:rPr lang="en-US" sz="2400" dirty="0" err="1" smtClean="0">
                <a:latin typeface="Palatino Linotype" panose="02040502050505030304" pitchFamily="18" charset="0"/>
              </a:rPr>
              <a:t>maximisation</a:t>
            </a:r>
            <a:r>
              <a:rPr lang="en-US" sz="2400" dirty="0" smtClean="0">
                <a:latin typeface="Palatino Linotype" panose="02040502050505030304" pitchFamily="18" charset="0"/>
              </a:rPr>
              <a:t> </a:t>
            </a:r>
            <a:r>
              <a:rPr lang="en-US" sz="2400" dirty="0">
                <a:latin typeface="Palatino Linotype" panose="02040502050505030304" pitchFamily="18" charset="0"/>
              </a:rPr>
              <a:t>of the dose to the </a:t>
            </a:r>
            <a:r>
              <a:rPr lang="en-US" sz="2400" dirty="0" err="1" smtClean="0">
                <a:latin typeface="Palatino Linotype" panose="02040502050505030304" pitchFamily="18" charset="0"/>
              </a:rPr>
              <a:t>tumour</a:t>
            </a:r>
            <a:r>
              <a:rPr lang="en-US" sz="2400" dirty="0" smtClean="0">
                <a:latin typeface="Palatino Linotype" panose="02040502050505030304" pitchFamily="18" charset="0"/>
              </a:rPr>
              <a:t>/ </a:t>
            </a:r>
            <a:r>
              <a:rPr lang="en-US" sz="2400" dirty="0" err="1" smtClean="0">
                <a:latin typeface="Palatino Linotype" panose="02040502050505030304" pitchFamily="18" charset="0"/>
              </a:rPr>
              <a:t>minimising</a:t>
            </a:r>
            <a:r>
              <a:rPr lang="en-US" sz="2400" dirty="0" smtClean="0">
                <a:latin typeface="Palatino Linotype" panose="02040502050505030304" pitchFamily="18" charset="0"/>
              </a:rPr>
              <a:t> </a:t>
            </a:r>
            <a:r>
              <a:rPr lang="en-US" sz="2400" dirty="0">
                <a:latin typeface="Palatino Linotype" panose="02040502050505030304" pitchFamily="18" charset="0"/>
              </a:rPr>
              <a:t>the dose to normal tissues</a:t>
            </a:r>
            <a:r>
              <a:rPr lang="en-US" sz="2400" dirty="0" smtClean="0">
                <a:latin typeface="Palatino Linotype" panose="02040502050505030304" pitchFamily="18" charset="0"/>
              </a:rPr>
              <a:t>.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Electrons, low-kV X-rays and HDR </a:t>
            </a:r>
            <a:r>
              <a:rPr lang="en-US" sz="2400" dirty="0" smtClean="0">
                <a:latin typeface="Palatino Linotype" panose="02040502050505030304" pitchFamily="18" charset="0"/>
              </a:rPr>
              <a:t>brachytherapy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for dose escalation (retroperitoneal sarcoma), EBRT dose de-escalation (</a:t>
            </a:r>
            <a:r>
              <a:rPr lang="en-US" sz="2400" dirty="0" err="1">
                <a:latin typeface="Palatino Linotype" panose="02040502050505030304" pitchFamily="18" charset="0"/>
              </a:rPr>
              <a:t>paediatric</a:t>
            </a:r>
            <a:r>
              <a:rPr lang="en-US" sz="2400" dirty="0">
                <a:latin typeface="Palatino Linotype" panose="02040502050505030304" pitchFamily="18" charset="0"/>
              </a:rPr>
              <a:t> </a:t>
            </a:r>
            <a:r>
              <a:rPr lang="en-US" sz="2400" dirty="0" err="1">
                <a:latin typeface="Palatino Linotype" panose="02040502050505030304" pitchFamily="18" charset="0"/>
              </a:rPr>
              <a:t>tumours</a:t>
            </a:r>
            <a:r>
              <a:rPr lang="en-US" sz="2400" dirty="0">
                <a:latin typeface="Palatino Linotype" panose="02040502050505030304" pitchFamily="18" charset="0"/>
              </a:rPr>
              <a:t>), as sole radiation modality (early breast cancers) and as a re-irradiation modality (recurrent rectal and </a:t>
            </a:r>
            <a:r>
              <a:rPr lang="en-US" sz="2400" dirty="0" err="1">
                <a:latin typeface="Palatino Linotype" panose="02040502050505030304" pitchFamily="18" charset="0"/>
              </a:rPr>
              <a:t>gynaecological</a:t>
            </a:r>
            <a:r>
              <a:rPr lang="en-US" sz="2400" dirty="0">
                <a:latin typeface="Palatino Linotype" panose="02040502050505030304" pitchFamily="18" charset="0"/>
              </a:rPr>
              <a:t> cancers</a:t>
            </a:r>
            <a:r>
              <a:rPr lang="en-US" sz="2400" dirty="0" smtClean="0">
                <a:latin typeface="Palatino Linotype" panose="02040502050505030304" pitchFamily="18" charset="0"/>
              </a:rPr>
              <a:t>)</a:t>
            </a:r>
          </a:p>
          <a:p>
            <a:endParaRPr lang="en-US" sz="2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82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Palatino Linotype" panose="02040502050505030304" pitchFamily="18" charset="0"/>
              </a:rPr>
              <a:t>Brachytherapy</a:t>
            </a:r>
            <a:endParaRPr lang="en-US" sz="3600" b="1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Palatino Linotype" panose="02040502050505030304" pitchFamily="18" charset="0"/>
              </a:rPr>
              <a:t>By precisely positioning the radioactive source in the immediate vicinity of the tumor (up to 2 cm), it is possible to apply a high dose of radiation to the target volume</a:t>
            </a:r>
            <a:r>
              <a:rPr lang="en-US" sz="2000" dirty="0" smtClean="0">
                <a:latin typeface="Palatino Linotype" panose="02040502050505030304" pitchFamily="18" charset="0"/>
              </a:rPr>
              <a:t>.</a:t>
            </a:r>
          </a:p>
          <a:p>
            <a:r>
              <a:rPr lang="en-US" sz="2000" dirty="0" smtClean="0">
                <a:latin typeface="Palatino Linotype" panose="02040502050505030304" pitchFamily="18" charset="0"/>
              </a:rPr>
              <a:t>Due </a:t>
            </a:r>
            <a:r>
              <a:rPr lang="en-US" sz="2000" dirty="0">
                <a:latin typeface="Palatino Linotype" panose="02040502050505030304" pitchFamily="18" charset="0"/>
              </a:rPr>
              <a:t>to the </a:t>
            </a:r>
            <a:r>
              <a:rPr lang="en-US" sz="2000" dirty="0" smtClean="0">
                <a:latin typeface="Palatino Linotype" panose="02040502050505030304" pitchFamily="18" charset="0"/>
              </a:rPr>
              <a:t>peripheral dose drop, </a:t>
            </a:r>
            <a:r>
              <a:rPr lang="en-US" sz="2000" dirty="0">
                <a:latin typeface="Palatino Linotype" panose="02040502050505030304" pitchFamily="18" charset="0"/>
              </a:rPr>
              <a:t>healthy tissue in the immediate vicinity is </a:t>
            </a:r>
            <a:r>
              <a:rPr lang="en-US" sz="2000" dirty="0" smtClean="0">
                <a:latin typeface="Palatino Linotype" panose="02040502050505030304" pitchFamily="18" charset="0"/>
              </a:rPr>
              <a:t>spared.</a:t>
            </a:r>
          </a:p>
          <a:p>
            <a:r>
              <a:rPr lang="en-US" sz="2000" dirty="0" smtClean="0">
                <a:latin typeface="Palatino Linotype" panose="02040502050505030304" pitchFamily="18" charset="0"/>
              </a:rPr>
              <a:t>The </a:t>
            </a:r>
            <a:r>
              <a:rPr lang="en-US" sz="2000" dirty="0">
                <a:latin typeface="Palatino Linotype" panose="02040502050505030304" pitchFamily="18" charset="0"/>
              </a:rPr>
              <a:t>volume dose is lower than that in </a:t>
            </a:r>
            <a:r>
              <a:rPr lang="en-US" sz="2000" dirty="0" smtClean="0">
                <a:latin typeface="Palatino Linotype" panose="02040502050505030304" pitchFamily="18" charset="0"/>
              </a:rPr>
              <a:t>EBRT, </a:t>
            </a:r>
            <a:r>
              <a:rPr lang="en-US" sz="2000" dirty="0">
                <a:latin typeface="Palatino Linotype" panose="02040502050505030304" pitchFamily="18" charset="0"/>
              </a:rPr>
              <a:t>so the risks for local and systemic </a:t>
            </a:r>
            <a:r>
              <a:rPr lang="en-US" sz="2000" dirty="0" smtClean="0">
                <a:latin typeface="Palatino Linotype" panose="02040502050505030304" pitchFamily="18" charset="0"/>
              </a:rPr>
              <a:t>radiotoxicity are </a:t>
            </a:r>
            <a:r>
              <a:rPr lang="en-US" sz="2000" dirty="0">
                <a:latin typeface="Palatino Linotype" panose="02040502050505030304" pitchFamily="18" charset="0"/>
              </a:rPr>
              <a:t>significantly lower.</a:t>
            </a:r>
          </a:p>
        </p:txBody>
      </p:sp>
    </p:spTree>
    <p:extLst>
      <p:ext uri="{BB962C8B-B14F-4D97-AF65-F5344CB8AC3E}">
        <p14:creationId xmlns:p14="http://schemas.microsoft.com/office/powerpoint/2010/main" val="345457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57201"/>
            <a:ext cx="10845800" cy="306070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Palatino Linotype" panose="02040502050505030304" pitchFamily="18" charset="0"/>
              </a:rPr>
              <a:t>Surface (contact) brachytherapy is performed by bringing the source into close proximity, for the irradiation of tumors localized on the skin and visible mucous membranes.  </a:t>
            </a:r>
            <a:endParaRPr lang="en-US" sz="2000" dirty="0" smtClean="0">
              <a:latin typeface="Palatino Linotype" panose="02040502050505030304" pitchFamily="18" charset="0"/>
            </a:endParaRPr>
          </a:p>
          <a:p>
            <a:r>
              <a:rPr lang="en-US" sz="2000" dirty="0" err="1" smtClean="0">
                <a:latin typeface="Palatino Linotype" panose="02040502050505030304" pitchFamily="18" charset="0"/>
              </a:rPr>
              <a:t>Intracavitary</a:t>
            </a:r>
            <a:r>
              <a:rPr lang="en-US" sz="2000" dirty="0" smtClean="0">
                <a:latin typeface="Palatino Linotype" panose="02040502050505030304" pitchFamily="18" charset="0"/>
              </a:rPr>
              <a:t> </a:t>
            </a:r>
            <a:r>
              <a:rPr lang="en-US" sz="2000" dirty="0">
                <a:latin typeface="Palatino Linotype" panose="02040502050505030304" pitchFamily="18" charset="0"/>
              </a:rPr>
              <a:t>(intraluminal/</a:t>
            </a:r>
            <a:r>
              <a:rPr lang="en-US" sz="2000" dirty="0" err="1">
                <a:latin typeface="Palatino Linotype" panose="02040502050505030304" pitchFamily="18" charset="0"/>
              </a:rPr>
              <a:t>endoluminal</a:t>
            </a:r>
            <a:r>
              <a:rPr lang="en-US" sz="2000" dirty="0" smtClean="0">
                <a:latin typeface="Palatino Linotype" panose="02040502050505030304" pitchFamily="18" charset="0"/>
              </a:rPr>
              <a:t>) - </a:t>
            </a:r>
            <a:r>
              <a:rPr lang="en-US" sz="2000" dirty="0">
                <a:latin typeface="Palatino Linotype" panose="02040502050505030304" pitchFamily="18" charset="0"/>
              </a:rPr>
              <a:t>by introducing radioisotopes into natural body cavities using a guide/applicator</a:t>
            </a:r>
            <a:r>
              <a:rPr lang="en-US" sz="2000" dirty="0" smtClean="0">
                <a:latin typeface="Palatino Linotype" panose="02040502050505030304" pitchFamily="18" charset="0"/>
              </a:rPr>
              <a:t>.</a:t>
            </a:r>
          </a:p>
          <a:p>
            <a:r>
              <a:rPr lang="en-US" sz="2000" dirty="0" smtClean="0">
                <a:latin typeface="Palatino Linotype" panose="02040502050505030304" pitchFamily="18" charset="0"/>
              </a:rPr>
              <a:t>Interstitial </a:t>
            </a:r>
            <a:r>
              <a:rPr lang="en-US" sz="2000" dirty="0">
                <a:latin typeface="Palatino Linotype" panose="02040502050505030304" pitchFamily="18" charset="0"/>
              </a:rPr>
              <a:t>brachytherapy where radiation sources are introduced directly into the tumor, through </a:t>
            </a:r>
            <a:r>
              <a:rPr lang="en-US" sz="2000" dirty="0" err="1" smtClean="0">
                <a:latin typeface="Palatino Linotype" panose="02040502050505030304" pitchFamily="18" charset="0"/>
              </a:rPr>
              <a:t>guidesinserted</a:t>
            </a:r>
            <a:r>
              <a:rPr lang="en-US" sz="2000" dirty="0" smtClean="0">
                <a:latin typeface="Palatino Linotype" panose="02040502050505030304" pitchFamily="18" charset="0"/>
              </a:rPr>
              <a:t> </a:t>
            </a:r>
            <a:r>
              <a:rPr lang="en-US" sz="2000" dirty="0">
                <a:latin typeface="Palatino Linotype" panose="02040502050505030304" pitchFamily="18" charset="0"/>
              </a:rPr>
              <a:t>into the tumor tissue or by inserting radioactive grains into the tumor.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58800" y="6476999"/>
            <a:ext cx="10515600" cy="254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1000" smtClean="0">
                <a:latin typeface="Palatino Linotype" panose="02040502050505030304" pitchFamily="18" charset="0"/>
              </a:rPr>
              <a:t>MA S. Cancer men. And res. 2019.; Prostate Cancer Brachytherapy. UCLA Health</a:t>
            </a:r>
            <a:endParaRPr lang="en-US" sz="1000" dirty="0">
              <a:latin typeface="Palatino Linotype" panose="0204050205050503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995" y="3670561"/>
            <a:ext cx="3797650" cy="22664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607" y="3670561"/>
            <a:ext cx="3037493" cy="226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25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2013" y="570756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latin typeface="Palatino Linotype" panose="02040502050505030304" pitchFamily="18" charset="0"/>
              </a:rPr>
              <a:t>PRECISE DELIVERY OF </a:t>
            </a:r>
            <a:r>
              <a:rPr lang="en-US" dirty="0" smtClean="0">
                <a:latin typeface="Palatino Linotype" panose="02040502050505030304" pitchFamily="18" charset="0"/>
              </a:rPr>
              <a:t>THE</a:t>
            </a:r>
            <a:r>
              <a:rPr lang="sr-Latn-RS" dirty="0" smtClean="0">
                <a:latin typeface="Palatino Linotype" panose="02040502050505030304" pitchFamily="18" charset="0"/>
              </a:rPr>
              <a:t>RAPEUTIC </a:t>
            </a:r>
            <a:r>
              <a:rPr lang="en-US" dirty="0" smtClean="0">
                <a:latin typeface="Palatino Linotype" panose="02040502050505030304" pitchFamily="18" charset="0"/>
              </a:rPr>
              <a:t>RADI</a:t>
            </a:r>
            <a:r>
              <a:rPr lang="sr-Latn-RS" dirty="0" smtClean="0">
                <a:latin typeface="Palatino Linotype" panose="02040502050505030304" pitchFamily="18" charset="0"/>
              </a:rPr>
              <a:t>A</a:t>
            </a:r>
            <a:r>
              <a:rPr lang="en-US" dirty="0" smtClean="0">
                <a:latin typeface="Palatino Linotype" panose="02040502050505030304" pitchFamily="18" charset="0"/>
              </a:rPr>
              <a:t>T</a:t>
            </a:r>
            <a:r>
              <a:rPr lang="sr-Latn-RS" dirty="0" smtClean="0">
                <a:latin typeface="Palatino Linotype" panose="02040502050505030304" pitchFamily="18" charset="0"/>
              </a:rPr>
              <a:t>ION </a:t>
            </a:r>
            <a:r>
              <a:rPr lang="en-US" dirty="0" smtClean="0">
                <a:latin typeface="Palatino Linotype" panose="02040502050505030304" pitchFamily="18" charset="0"/>
              </a:rPr>
              <a:t>DOSE </a:t>
            </a:r>
            <a:r>
              <a:rPr lang="en-US" dirty="0">
                <a:latin typeface="Palatino Linotype" panose="02040502050505030304" pitchFamily="18" charset="0"/>
              </a:rPr>
              <a:t>IN THE TUMOR TISSUE WITH MINIMAL DAMAGE TO THE SURROUNDING, HEALTHY TISSUE</a:t>
            </a:r>
          </a:p>
        </p:txBody>
      </p:sp>
      <p:sp>
        <p:nvSpPr>
          <p:cNvPr id="4" name="Rectangle 3"/>
          <p:cNvSpPr/>
          <p:nvPr/>
        </p:nvSpPr>
        <p:spPr>
          <a:xfrm>
            <a:off x="16213" y="6549790"/>
            <a:ext cx="327846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>
                <a:latin typeface="Palatino Linotype" panose="02040502050505030304" pitchFamily="18" charset="0"/>
              </a:rPr>
              <a:t>https://www.omicsonline.org/</a:t>
            </a:r>
            <a:endParaRPr lang="en-US" sz="1050" dirty="0"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Fig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5"/>
          <a:stretch/>
        </p:blipFill>
        <p:spPr bwMode="auto">
          <a:xfrm>
            <a:off x="2344299" y="2198452"/>
            <a:ext cx="6877050" cy="238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39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hysical and Radiobiological Evaluation of Radiotherapy Treatment Plan |  IntechOp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722" y="0"/>
            <a:ext cx="5643646" cy="680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172305" y="5892558"/>
            <a:ext cx="30196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1000" dirty="0" smtClean="0">
                <a:latin typeface="Palatino Linotype" panose="02040502050505030304" pitchFamily="18" charset="0"/>
              </a:rPr>
              <a:t>Lee S. 2014. </a:t>
            </a:r>
          </a:p>
          <a:p>
            <a:r>
              <a:rPr lang="en-US" sz="1000" dirty="0" smtClean="0">
                <a:latin typeface="Palatino Linotype" panose="02040502050505030304" pitchFamily="18" charset="0"/>
              </a:rPr>
              <a:t>Evolution of Ionizing Radiation Research</a:t>
            </a:r>
            <a:endParaRPr lang="en-US" sz="1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38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640" y="5813829"/>
            <a:ext cx="2154382" cy="5612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RS" sz="1200" dirty="0" smtClean="0">
                <a:latin typeface="Palatino Linotype" panose="02040502050505030304" pitchFamily="18" charset="0"/>
              </a:rPr>
              <a:t>Perez A. Brady S. 2018.</a:t>
            </a:r>
            <a:endParaRPr lang="en-US" sz="1200" dirty="0">
              <a:latin typeface="Palatino Linotype" panose="02040502050505030304" pitchFamily="18" charset="0"/>
            </a:endParaRPr>
          </a:p>
        </p:txBody>
      </p:sp>
      <p:pic>
        <p:nvPicPr>
          <p:cNvPr id="4" name="Picture 2" descr="http://jicru.oxfordjournals.org/content/4/1/21/F1.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" y="914400"/>
            <a:ext cx="5948423" cy="4424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934200" y="914400"/>
            <a:ext cx="4511040" cy="526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buSzPct val="100000"/>
            </a:pPr>
            <a:r>
              <a:rPr lang="en-US" sz="2000" dirty="0">
                <a:latin typeface="Palatino Linotype" panose="02040502050505030304" pitchFamily="18" charset="0"/>
                <a:cs typeface="Arial" pitchFamily="34" charset="0"/>
              </a:rPr>
              <a:t>Conformal radiotherapy (CRT) – the beginnings of the 1960s</a:t>
            </a:r>
            <a:r>
              <a:rPr lang="en-US" sz="2000" dirty="0" smtClean="0">
                <a:latin typeface="Palatino Linotype" panose="02040502050505030304" pitchFamily="18" charset="0"/>
                <a:cs typeface="Arial" pitchFamily="34" charset="0"/>
              </a:rPr>
              <a:t>.</a:t>
            </a:r>
            <a:endParaRPr lang="sr-Latn-RS" sz="2000" dirty="0" smtClean="0">
              <a:latin typeface="Palatino Linotype" panose="02040502050505030304" pitchFamily="18" charset="0"/>
              <a:cs typeface="Arial" pitchFamily="34" charset="0"/>
            </a:endParaRPr>
          </a:p>
          <a:p>
            <a:pPr>
              <a:buClr>
                <a:srgbClr val="FF0000"/>
              </a:buClr>
              <a:buSzPct val="100000"/>
            </a:pPr>
            <a:r>
              <a:rPr lang="en-US" sz="2000" dirty="0" smtClean="0">
                <a:latin typeface="Palatino Linotype" panose="02040502050505030304" pitchFamily="18" charset="0"/>
                <a:cs typeface="Arial" pitchFamily="34" charset="0"/>
              </a:rPr>
              <a:t>The </a:t>
            </a:r>
            <a:r>
              <a:rPr lang="en-US" sz="2000" dirty="0">
                <a:latin typeface="Palatino Linotype" panose="02040502050505030304" pitchFamily="18" charset="0"/>
                <a:cs typeface="Arial" pitchFamily="34" charset="0"/>
              </a:rPr>
              <a:t>development of imaging methods (CT, MRI, PET), information technology, modern radiotherapy devices - enabling the development of </a:t>
            </a:r>
            <a:r>
              <a:rPr lang="en-US" sz="2000" dirty="0" smtClean="0">
                <a:latin typeface="Palatino Linotype" panose="02040502050505030304" pitchFamily="18" charset="0"/>
                <a:cs typeface="Arial" pitchFamily="34" charset="0"/>
              </a:rPr>
              <a:t>CRT</a:t>
            </a:r>
            <a:endParaRPr lang="sr-Latn-RS" sz="2000" dirty="0" smtClean="0">
              <a:latin typeface="Palatino Linotype" panose="02040502050505030304" pitchFamily="18" charset="0"/>
              <a:cs typeface="Arial" pitchFamily="34" charset="0"/>
            </a:endParaRPr>
          </a:p>
          <a:p>
            <a:pPr>
              <a:buClr>
                <a:srgbClr val="FF0000"/>
              </a:buClr>
              <a:buSzPct val="100000"/>
            </a:pPr>
            <a:r>
              <a:rPr lang="en-US" sz="2000" dirty="0" smtClean="0">
                <a:latin typeface="Palatino Linotype" panose="02040502050505030304" pitchFamily="18" charset="0"/>
                <a:cs typeface="Arial" pitchFamily="34" charset="0"/>
              </a:rPr>
              <a:t>Local </a:t>
            </a:r>
            <a:r>
              <a:rPr lang="en-US" sz="2000" dirty="0">
                <a:latin typeface="Palatino Linotype" panose="02040502050505030304" pitchFamily="18" charset="0"/>
                <a:cs typeface="Arial" pitchFamily="34" charset="0"/>
              </a:rPr>
              <a:t>disease control as a function of delivered </a:t>
            </a:r>
            <a:r>
              <a:rPr lang="en-US" sz="2000" dirty="0" smtClean="0">
                <a:latin typeface="Palatino Linotype" panose="02040502050505030304" pitchFamily="18" charset="0"/>
                <a:cs typeface="Arial" pitchFamily="34" charset="0"/>
              </a:rPr>
              <a:t>dose</a:t>
            </a:r>
            <a:endParaRPr lang="sr-Latn-RS" sz="2000" dirty="0" smtClean="0">
              <a:latin typeface="Palatino Linotype" panose="02040502050505030304" pitchFamily="18" charset="0"/>
              <a:cs typeface="Arial" pitchFamily="34" charset="0"/>
            </a:endParaRPr>
          </a:p>
          <a:p>
            <a:pPr>
              <a:buClr>
                <a:srgbClr val="FF0000"/>
              </a:buClr>
              <a:buSzPct val="100000"/>
            </a:pPr>
            <a:r>
              <a:rPr lang="en-US" sz="2000" dirty="0" smtClean="0">
                <a:latin typeface="Palatino Linotype" panose="02040502050505030304" pitchFamily="18" charset="0"/>
                <a:cs typeface="Arial" pitchFamily="34" charset="0"/>
              </a:rPr>
              <a:t>Sparing </a:t>
            </a:r>
            <a:r>
              <a:rPr lang="en-US" sz="2000" dirty="0">
                <a:latin typeface="Palatino Linotype" panose="02040502050505030304" pitchFamily="18" charset="0"/>
                <a:cs typeface="Arial" pitchFamily="34" charset="0"/>
              </a:rPr>
              <a:t>of surrounding, healthy </a:t>
            </a:r>
            <a:r>
              <a:rPr lang="en-US" sz="2000" dirty="0" smtClean="0">
                <a:latin typeface="Palatino Linotype" panose="02040502050505030304" pitchFamily="18" charset="0"/>
                <a:cs typeface="Arial" pitchFamily="34" charset="0"/>
              </a:rPr>
              <a:t>tissues</a:t>
            </a:r>
            <a:endParaRPr lang="sr-Latn-RS" sz="2000" dirty="0" smtClean="0">
              <a:latin typeface="Palatino Linotype" panose="02040502050505030304" pitchFamily="18" charset="0"/>
              <a:cs typeface="Arial" pitchFamily="34" charset="0"/>
            </a:endParaRPr>
          </a:p>
          <a:p>
            <a:pPr>
              <a:buClr>
                <a:srgbClr val="FF0000"/>
              </a:buClr>
              <a:buSzPct val="100000"/>
            </a:pPr>
            <a:r>
              <a:rPr lang="en-US" sz="2000" dirty="0" smtClean="0">
                <a:latin typeface="Palatino Linotype" panose="02040502050505030304" pitchFamily="18" charset="0"/>
                <a:cs typeface="Arial" pitchFamily="34" charset="0"/>
              </a:rPr>
              <a:t>Dose </a:t>
            </a:r>
            <a:r>
              <a:rPr lang="en-US" sz="2000" dirty="0">
                <a:latin typeface="Palatino Linotype" panose="02040502050505030304" pitchFamily="18" charset="0"/>
                <a:cs typeface="Arial" pitchFamily="34" charset="0"/>
              </a:rPr>
              <a:t>escalation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4000" dirty="0" smtClean="0">
                <a:latin typeface="Palatino Linotype" panose="02040502050505030304" pitchFamily="18" charset="0"/>
              </a:rPr>
              <a:t>Target volume</a:t>
            </a:r>
            <a:endParaRPr lang="en-US" sz="40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800" dirty="0">
                <a:latin typeface="Palatino Linotype" panose="02040502050505030304" pitchFamily="18" charset="0"/>
              </a:rPr>
              <a:t>Gross Tumor Volume (GTV): the visible part of the tumor (or lymph node), based on the performed clinical-diagnostic procedures. After a </a:t>
            </a:r>
            <a:r>
              <a:rPr lang="sr-Latn-RS" sz="1800" dirty="0" smtClean="0">
                <a:latin typeface="Palatino Linotype" panose="02040502050505030304" pitchFamily="18" charset="0"/>
              </a:rPr>
              <a:t>surgical treatment </a:t>
            </a:r>
            <a:r>
              <a:rPr lang="en-US" sz="1800" dirty="0" smtClean="0">
                <a:latin typeface="Palatino Linotype" panose="02040502050505030304" pitchFamily="18" charset="0"/>
              </a:rPr>
              <a:t>(R0 </a:t>
            </a:r>
            <a:r>
              <a:rPr lang="en-US" sz="1800" dirty="0">
                <a:latin typeface="Palatino Linotype" panose="02040502050505030304" pitchFamily="18" charset="0"/>
              </a:rPr>
              <a:t>resection) the GTV is not visible</a:t>
            </a:r>
            <a:r>
              <a:rPr lang="en-US" sz="1800" dirty="0" smtClean="0">
                <a:latin typeface="Palatino Linotype" panose="02040502050505030304" pitchFamily="18" charset="0"/>
              </a:rPr>
              <a:t>.</a:t>
            </a:r>
            <a:endParaRPr lang="sr-Latn-RS" sz="1800" dirty="0" smtClean="0">
              <a:latin typeface="Palatino Linotype" panose="02040502050505030304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800" dirty="0" smtClean="0">
                <a:latin typeface="Palatino Linotype" panose="02040502050505030304" pitchFamily="18" charset="0"/>
              </a:rPr>
              <a:t>Clinical </a:t>
            </a:r>
            <a:r>
              <a:rPr lang="en-US" sz="1800" dirty="0">
                <a:latin typeface="Palatino Linotype" panose="02040502050505030304" pitchFamily="18" charset="0"/>
              </a:rPr>
              <a:t>Target Volume (CTV): </a:t>
            </a:r>
            <a:r>
              <a:rPr lang="en-US" sz="1800" dirty="0" smtClean="0">
                <a:latin typeface="Palatino Linotype" panose="02040502050505030304" pitchFamily="18" charset="0"/>
              </a:rPr>
              <a:t>zone </a:t>
            </a:r>
            <a:r>
              <a:rPr lang="en-US" sz="1800" dirty="0">
                <a:latin typeface="Palatino Linotype" panose="02040502050505030304" pitchFamily="18" charset="0"/>
              </a:rPr>
              <a:t>of microscopic spread of malignant cells around the visible part of the </a:t>
            </a:r>
            <a:r>
              <a:rPr lang="en-US" sz="1800" dirty="0" smtClean="0">
                <a:latin typeface="Palatino Linotype" panose="02040502050505030304" pitchFamily="18" charset="0"/>
              </a:rPr>
              <a:t>tumor</a:t>
            </a:r>
            <a:r>
              <a:rPr lang="sr-Latn-RS" sz="1800" dirty="0" smtClean="0">
                <a:latin typeface="Palatino Linotype" panose="02040502050505030304" pitchFamily="18" charset="0"/>
              </a:rPr>
              <a:t> (CTVt)</a:t>
            </a:r>
            <a:r>
              <a:rPr lang="en-US" sz="1800" dirty="0" smtClean="0">
                <a:latin typeface="Palatino Linotype" panose="02040502050505030304" pitchFamily="18" charset="0"/>
              </a:rPr>
              <a:t>. </a:t>
            </a:r>
            <a:r>
              <a:rPr lang="en-US" sz="1800" dirty="0" err="1" smtClean="0">
                <a:latin typeface="Palatino Linotype" panose="02040502050505030304" pitchFamily="18" charset="0"/>
              </a:rPr>
              <a:t>CTVn</a:t>
            </a:r>
            <a:r>
              <a:rPr lang="en-US" sz="1800" dirty="0" smtClean="0">
                <a:latin typeface="Palatino Linotype" panose="02040502050505030304" pitchFamily="18" charset="0"/>
              </a:rPr>
              <a:t> </a:t>
            </a:r>
            <a:r>
              <a:rPr lang="en-US" sz="1800" dirty="0">
                <a:latin typeface="Palatino Linotype" panose="02040502050505030304" pitchFamily="18" charset="0"/>
              </a:rPr>
              <a:t>is defined around enlarged regional lymph nodes (</a:t>
            </a:r>
            <a:r>
              <a:rPr lang="en-US" sz="1800" dirty="0" err="1">
                <a:latin typeface="Palatino Linotype" panose="02040502050505030304" pitchFamily="18" charset="0"/>
              </a:rPr>
              <a:t>GTVn</a:t>
            </a:r>
            <a:r>
              <a:rPr lang="en-US" sz="1800" dirty="0">
                <a:latin typeface="Palatino Linotype" panose="02040502050505030304" pitchFamily="18" charset="0"/>
              </a:rPr>
              <a:t>), </a:t>
            </a:r>
            <a:r>
              <a:rPr lang="en-US" sz="1800" dirty="0" smtClean="0">
                <a:latin typeface="Palatino Linotype" panose="02040502050505030304" pitchFamily="18" charset="0"/>
              </a:rPr>
              <a:t>it </a:t>
            </a:r>
            <a:r>
              <a:rPr lang="en-US" sz="1800" dirty="0">
                <a:latin typeface="Palatino Linotype" panose="02040502050505030304" pitchFamily="18" charset="0"/>
              </a:rPr>
              <a:t>includes at least the entire anatomical group of lymph nodes to which the involved node belongs</a:t>
            </a:r>
            <a:r>
              <a:rPr lang="en-US" sz="1800" dirty="0" smtClean="0">
                <a:latin typeface="Palatino Linotype" panose="02040502050505030304" pitchFamily="18" charset="0"/>
              </a:rPr>
              <a:t>.</a:t>
            </a:r>
            <a:endParaRPr lang="sr-Latn-RS" sz="1800" dirty="0" smtClean="0">
              <a:latin typeface="Palatino Linotype" panose="02040502050505030304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1800" dirty="0" smtClean="0">
                <a:latin typeface="Palatino Linotype" panose="02040502050505030304" pitchFamily="18" charset="0"/>
              </a:rPr>
              <a:t>Planning </a:t>
            </a:r>
            <a:r>
              <a:rPr lang="en-US" sz="1800" dirty="0">
                <a:latin typeface="Palatino Linotype" panose="02040502050505030304" pitchFamily="18" charset="0"/>
              </a:rPr>
              <a:t>Target Volume (PTV): the margin that covers the </a:t>
            </a:r>
            <a:r>
              <a:rPr lang="en-US" sz="1800" dirty="0" err="1">
                <a:latin typeface="Palatino Linotype" panose="02040502050505030304" pitchFamily="18" charset="0"/>
              </a:rPr>
              <a:t>interfractional</a:t>
            </a:r>
            <a:r>
              <a:rPr lang="en-US" sz="1800" dirty="0">
                <a:latin typeface="Palatino Linotype" panose="02040502050505030304" pitchFamily="18" charset="0"/>
              </a:rPr>
              <a:t>/</a:t>
            </a:r>
            <a:r>
              <a:rPr lang="en-US" sz="1800" dirty="0" err="1">
                <a:latin typeface="Palatino Linotype" panose="02040502050505030304" pitchFamily="18" charset="0"/>
              </a:rPr>
              <a:t>intrafractional</a:t>
            </a:r>
            <a:r>
              <a:rPr lang="en-US" sz="1800" dirty="0">
                <a:latin typeface="Palatino Linotype" panose="02040502050505030304" pitchFamily="18" charset="0"/>
              </a:rPr>
              <a:t> variations of the CTV position in relation to the geometry of the beam/radiation field, and is caused by: variations in precision, physiological movements.</a:t>
            </a:r>
          </a:p>
        </p:txBody>
      </p:sp>
    </p:spTree>
    <p:extLst>
      <p:ext uri="{BB962C8B-B14F-4D97-AF65-F5344CB8AC3E}">
        <p14:creationId xmlns:p14="http://schemas.microsoft.com/office/powerpoint/2010/main" val="351251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1358</Words>
  <Application>Microsoft Office PowerPoint</Application>
  <PresentationFormat>Widescreen</PresentationFormat>
  <Paragraphs>144</Paragraphs>
  <Slides>56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1" baseType="lpstr">
      <vt:lpstr>Arial</vt:lpstr>
      <vt:lpstr>Calibri</vt:lpstr>
      <vt:lpstr>Calibri Light</vt:lpstr>
      <vt:lpstr>Palatino Linotype</vt:lpstr>
      <vt:lpstr>Office Theme</vt:lpstr>
      <vt:lpstr>Radiation therapy techniques       Assist. Prof Neda Milosavljević, MD PhD</vt:lpstr>
      <vt:lpstr>Radiotherapy treatment can be perform as: </vt:lpstr>
      <vt:lpstr>Linear accelerators (LINAC)</vt:lpstr>
      <vt:lpstr>Conventional simulator  (fluoroscopic planning machine)</vt:lpstr>
      <vt:lpstr>CT/MRI simulator</vt:lpstr>
      <vt:lpstr>PowerPoint Presentation</vt:lpstr>
      <vt:lpstr>PowerPoint Presentation</vt:lpstr>
      <vt:lpstr>PowerPoint Presentation</vt:lpstr>
      <vt:lpstr>Target volume</vt:lpstr>
      <vt:lpstr>Organs at Risk (OAR)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POSITIONING  AND  IMMOBILIZATION</vt:lpstr>
      <vt:lpstr>Three-dimensional conformal radiation, 3D-CRT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INTENSITY MODULATED RADIATION THERAPY - IMRT </vt:lpstr>
      <vt:lpstr>PowerPoint Presentation</vt:lpstr>
      <vt:lpstr>PowerPoint Presentation</vt:lpstr>
      <vt:lpstr>Volumetric Modulated Arc Therapy, VMAT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OAR constrains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IMAGE GUIDED RADIOTHERAPY - IGRT</vt:lpstr>
      <vt:lpstr>PowerPoint Presentation</vt:lpstr>
      <vt:lpstr>PowerPoint Presentation</vt:lpstr>
      <vt:lpstr>Stereotactic radiotherapy </vt:lpstr>
      <vt:lpstr>Stereotactic Body Radiotherapy, SBRT</vt:lpstr>
      <vt:lpstr>Proton Therapy</vt:lpstr>
      <vt:lpstr>PowerPoint Presentation</vt:lpstr>
      <vt:lpstr>INTRAOPERATIVE RADIOTHERAPY (IORT)</vt:lpstr>
      <vt:lpstr>Brachytherapy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ОСНОВНИ ПРИНЦИПИ РАДИОТЕРАПИЈСКОГ ОНКОЛОШКОГ ЛЕЧЕЊА</dc:title>
  <dc:creator>User</dc:creator>
  <cp:lastModifiedBy>Vladimir Vukomanovic</cp:lastModifiedBy>
  <cp:revision>51</cp:revision>
  <dcterms:created xsi:type="dcterms:W3CDTF">2023-02-05T23:43:54Z</dcterms:created>
  <dcterms:modified xsi:type="dcterms:W3CDTF">2023-09-11T07:44:21Z</dcterms:modified>
</cp:coreProperties>
</file>